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2">
  <p:sldMasterIdLst>
    <p:sldMasterId id="2147483660" r:id="rId4"/>
  </p:sldMasterIdLst>
  <p:notesMasterIdLst>
    <p:notesMasterId r:id="rId22"/>
  </p:notesMasterIdLst>
  <p:sldIdLst>
    <p:sldId id="343" r:id="rId5"/>
    <p:sldId id="731" r:id="rId6"/>
    <p:sldId id="743" r:id="rId7"/>
    <p:sldId id="733" r:id="rId8"/>
    <p:sldId id="714" r:id="rId9"/>
    <p:sldId id="726" r:id="rId10"/>
    <p:sldId id="716" r:id="rId11"/>
    <p:sldId id="742" r:id="rId12"/>
    <p:sldId id="710" r:id="rId13"/>
    <p:sldId id="744" r:id="rId14"/>
    <p:sldId id="745" r:id="rId15"/>
    <p:sldId id="746" r:id="rId16"/>
    <p:sldId id="732" r:id="rId17"/>
    <p:sldId id="741" r:id="rId18"/>
    <p:sldId id="738" r:id="rId19"/>
    <p:sldId id="359" r:id="rId20"/>
    <p:sldId id="740" r:id="rId21"/>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7"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eel, Darcy E FLNR:EX" initials="PDEF" lastIdx="1" clrIdx="0">
    <p:extLst>
      <p:ext uri="{19B8F6BF-5375-455C-9EA6-DF929625EA0E}">
        <p15:presenceInfo xmlns:p15="http://schemas.microsoft.com/office/powerpoint/2012/main" userId="S-1-5-21-2002034099-1741304011-708699545-36569" providerId="AD"/>
      </p:ext>
    </p:extLst>
  </p:cmAuthor>
  <p:cmAuthor id="2" name="darcy peel" initials="dp" lastIdx="1" clrIdx="1">
    <p:extLst>
      <p:ext uri="{19B8F6BF-5375-455C-9EA6-DF929625EA0E}">
        <p15:presenceInfo xmlns:p15="http://schemas.microsoft.com/office/powerpoint/2012/main" userId="24d7a2fd8964ff05"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C77D"/>
    <a:srgbClr val="FA9E75"/>
    <a:srgbClr val="FEE182"/>
    <a:srgbClr val="FF7674"/>
    <a:srgbClr val="FBAA77"/>
    <a:srgbClr val="FFCC00"/>
    <a:srgbClr val="FFEB84"/>
    <a:srgbClr val="D1DD81"/>
    <a:srgbClr val="C1D980"/>
    <a:srgbClr val="93CC7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EBD761B-9AA8-4779-A49A-77C96358ECF9}" v="42" dt="2021-05-25T05:44:08.98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34" autoAdjust="0"/>
    <p:restoredTop sz="94748" autoAdjust="0"/>
  </p:normalViewPr>
  <p:slideViewPr>
    <p:cSldViewPr snapToGrid="0">
      <p:cViewPr varScale="1">
        <p:scale>
          <a:sx n="120" d="100"/>
          <a:sy n="120" d="100"/>
        </p:scale>
        <p:origin x="168" y="96"/>
      </p:cViewPr>
      <p:guideLst>
        <p:guide orient="horz" pos="2137"/>
        <p:guide pos="3840"/>
      </p:guideLst>
    </p:cSldViewPr>
  </p:slideViewPr>
  <p:notesTextViewPr>
    <p:cViewPr>
      <p:scale>
        <a:sx n="1" d="1"/>
        <a:sy n="1" d="1"/>
      </p:scale>
      <p:origin x="0" y="0"/>
    </p:cViewPr>
  </p:notesTextViewPr>
  <p:sorterViewPr>
    <p:cViewPr>
      <p:scale>
        <a:sx n="100" d="100"/>
        <a:sy n="100" d="100"/>
      </p:scale>
      <p:origin x="0" y="0"/>
    </p:cViewPr>
  </p:sorterViewPr>
  <p:gridSpacing cx="45000" cy="450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commentAuthors" Target="commentAuthors.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CA"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44E95941-CC2C-4A04-8276-9C032317521B}" type="datetimeFigureOut">
              <a:rPr lang="en-CA" smtClean="0"/>
              <a:t>2021-05-25</a:t>
            </a:fld>
            <a:endParaRPr lang="en-CA"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CA"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CA"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2E1E36D5-072F-4C2B-B30B-F7BD50E125F0}" type="slidenum">
              <a:rPr lang="en-CA" smtClean="0"/>
              <a:t>‹#›</a:t>
            </a:fld>
            <a:endParaRPr lang="en-CA" dirty="0"/>
          </a:p>
        </p:txBody>
      </p:sp>
    </p:spTree>
    <p:extLst>
      <p:ext uri="{BB962C8B-B14F-4D97-AF65-F5344CB8AC3E}">
        <p14:creationId xmlns:p14="http://schemas.microsoft.com/office/powerpoint/2010/main" val="35201071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79B4C067-2B28-4AC6-B28C-B8C389E506F8}" type="slidenum">
              <a:rPr lang="en-CA" smtClean="0"/>
              <a:t>1</a:t>
            </a:fld>
            <a:endParaRPr lang="en-CA"/>
          </a:p>
        </p:txBody>
      </p:sp>
    </p:spTree>
    <p:extLst>
      <p:ext uri="{BB962C8B-B14F-4D97-AF65-F5344CB8AC3E}">
        <p14:creationId xmlns:p14="http://schemas.microsoft.com/office/powerpoint/2010/main" val="6176090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2E1E36D5-072F-4C2B-B30B-F7BD50E125F0}" type="slidenum">
              <a:rPr lang="en-CA" smtClean="0"/>
              <a:t>2</a:t>
            </a:fld>
            <a:endParaRPr lang="en-CA" dirty="0"/>
          </a:p>
        </p:txBody>
      </p:sp>
    </p:spTree>
    <p:extLst>
      <p:ext uri="{BB962C8B-B14F-4D97-AF65-F5344CB8AC3E}">
        <p14:creationId xmlns:p14="http://schemas.microsoft.com/office/powerpoint/2010/main" val="30292613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p:txBody>
      </p:sp>
      <p:sp>
        <p:nvSpPr>
          <p:cNvPr id="4" name="Slide Number Placeholder 3"/>
          <p:cNvSpPr>
            <a:spLocks noGrp="1"/>
          </p:cNvSpPr>
          <p:nvPr>
            <p:ph type="sldNum" sz="quarter" idx="5"/>
          </p:nvPr>
        </p:nvSpPr>
        <p:spPr/>
        <p:txBody>
          <a:bodyPr/>
          <a:lstStyle/>
          <a:p>
            <a:fld id="{3BCD75A5-4F59-4766-8270-F9DB3D5C536E}" type="slidenum">
              <a:rPr lang="en-CA" smtClean="0"/>
              <a:t>3</a:t>
            </a:fld>
            <a:endParaRPr lang="en-CA"/>
          </a:p>
        </p:txBody>
      </p:sp>
    </p:spTree>
    <p:extLst>
      <p:ext uri="{BB962C8B-B14F-4D97-AF65-F5344CB8AC3E}">
        <p14:creationId xmlns:p14="http://schemas.microsoft.com/office/powerpoint/2010/main" val="29675646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3BCD75A5-4F59-4766-8270-F9DB3D5C536E}" type="slidenum">
              <a:rPr lang="en-CA" smtClean="0"/>
              <a:t>5</a:t>
            </a:fld>
            <a:endParaRPr lang="en-CA"/>
          </a:p>
        </p:txBody>
      </p:sp>
    </p:spTree>
    <p:extLst>
      <p:ext uri="{BB962C8B-B14F-4D97-AF65-F5344CB8AC3E}">
        <p14:creationId xmlns:p14="http://schemas.microsoft.com/office/powerpoint/2010/main" val="28302121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2E1E36D5-072F-4C2B-B30B-F7BD50E125F0}" type="slidenum">
              <a:rPr lang="en-CA" smtClean="0"/>
              <a:t>7</a:t>
            </a:fld>
            <a:endParaRPr lang="en-CA" dirty="0"/>
          </a:p>
        </p:txBody>
      </p:sp>
    </p:spTree>
    <p:extLst>
      <p:ext uri="{BB962C8B-B14F-4D97-AF65-F5344CB8AC3E}">
        <p14:creationId xmlns:p14="http://schemas.microsoft.com/office/powerpoint/2010/main" val="7643265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p:txBody>
      </p:sp>
      <p:sp>
        <p:nvSpPr>
          <p:cNvPr id="4" name="Slide Number Placeholder 3"/>
          <p:cNvSpPr>
            <a:spLocks noGrp="1"/>
          </p:cNvSpPr>
          <p:nvPr>
            <p:ph type="sldNum" sz="quarter" idx="5"/>
          </p:nvPr>
        </p:nvSpPr>
        <p:spPr/>
        <p:txBody>
          <a:bodyPr/>
          <a:lstStyle/>
          <a:p>
            <a:fld id="{3BCD75A5-4F59-4766-8270-F9DB3D5C536E}" type="slidenum">
              <a:rPr lang="en-CA" smtClean="0"/>
              <a:t>8</a:t>
            </a:fld>
            <a:endParaRPr lang="en-CA"/>
          </a:p>
        </p:txBody>
      </p:sp>
    </p:spTree>
    <p:extLst>
      <p:ext uri="{BB962C8B-B14F-4D97-AF65-F5344CB8AC3E}">
        <p14:creationId xmlns:p14="http://schemas.microsoft.com/office/powerpoint/2010/main" val="32195180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Prioritization work strives to reach near 90% protection within the High and Medium options and ~85% with just High. </a:t>
            </a:r>
          </a:p>
        </p:txBody>
      </p:sp>
      <p:sp>
        <p:nvSpPr>
          <p:cNvPr id="4" name="Slide Number Placeholder 3"/>
          <p:cNvSpPr>
            <a:spLocks noGrp="1"/>
          </p:cNvSpPr>
          <p:nvPr>
            <p:ph type="sldNum" sz="quarter" idx="5"/>
          </p:nvPr>
        </p:nvSpPr>
        <p:spPr/>
        <p:txBody>
          <a:bodyPr/>
          <a:lstStyle/>
          <a:p>
            <a:fld id="{3BCD75A5-4F59-4766-8270-F9DB3D5C536E}" type="slidenum">
              <a:rPr lang="en-CA" smtClean="0"/>
              <a:t>9</a:t>
            </a:fld>
            <a:endParaRPr lang="en-CA"/>
          </a:p>
        </p:txBody>
      </p:sp>
    </p:spTree>
    <p:extLst>
      <p:ext uri="{BB962C8B-B14F-4D97-AF65-F5344CB8AC3E}">
        <p14:creationId xmlns:p14="http://schemas.microsoft.com/office/powerpoint/2010/main" val="20795459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3BCD75A5-4F59-4766-8270-F9DB3D5C536E}" type="slidenum">
              <a:rPr lang="en-CA" smtClean="0"/>
              <a:t>10</a:t>
            </a:fld>
            <a:endParaRPr lang="en-CA"/>
          </a:p>
        </p:txBody>
      </p:sp>
    </p:spTree>
    <p:extLst>
      <p:ext uri="{BB962C8B-B14F-4D97-AF65-F5344CB8AC3E}">
        <p14:creationId xmlns:p14="http://schemas.microsoft.com/office/powerpoint/2010/main" val="6469276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3BCD75A5-4F59-4766-8270-F9DB3D5C536E}" type="slidenum">
              <a:rPr lang="en-CA" smtClean="0"/>
              <a:t>11</a:t>
            </a:fld>
            <a:endParaRPr lang="en-CA"/>
          </a:p>
        </p:txBody>
      </p:sp>
    </p:spTree>
    <p:extLst>
      <p:ext uri="{BB962C8B-B14F-4D97-AF65-F5344CB8AC3E}">
        <p14:creationId xmlns:p14="http://schemas.microsoft.com/office/powerpoint/2010/main" val="30878435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3BCD75A5-4F59-4766-8270-F9DB3D5C536E}" type="slidenum">
              <a:rPr lang="en-CA" smtClean="0"/>
              <a:t>12</a:t>
            </a:fld>
            <a:endParaRPr lang="en-CA"/>
          </a:p>
        </p:txBody>
      </p:sp>
    </p:spTree>
    <p:extLst>
      <p:ext uri="{BB962C8B-B14F-4D97-AF65-F5344CB8AC3E}">
        <p14:creationId xmlns:p14="http://schemas.microsoft.com/office/powerpoint/2010/main" val="1805696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SME advice could include: </a:t>
            </a:r>
            <a:r>
              <a:rPr lang="en-US" sz="1200" i="1" dirty="0"/>
              <a:t>assess age classes based on NDTs and local conditions, capture high-use areas, movement corridors, contiguous habitat…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dirty="0"/>
              <a:t>- Disturbance: 12% </a:t>
            </a:r>
            <a:r>
              <a:rPr lang="en-CA" sz="1200" i="1" kern="1200" dirty="0">
                <a:solidFill>
                  <a:schemeClr val="tx1"/>
                </a:solidFill>
                <a:effectLst/>
                <a:latin typeface="+mn-lt"/>
                <a:ea typeface="+mn-ea"/>
                <a:cs typeface="+mn-cs"/>
              </a:rPr>
              <a:t>based on the average Matrix disturbance multiplier for DU9 &amp; DU7 of 2.22, per disturbance analysis. 15% based on Tyler’s analysis, specific to forestry.</a:t>
            </a:r>
            <a:endParaRPr lang="en-US" b="1" dirty="0"/>
          </a:p>
        </p:txBody>
      </p:sp>
      <p:sp>
        <p:nvSpPr>
          <p:cNvPr id="4" name="Slide Number Placeholder 3"/>
          <p:cNvSpPr>
            <a:spLocks noGrp="1"/>
          </p:cNvSpPr>
          <p:nvPr>
            <p:ph type="sldNum" sz="quarter" idx="5"/>
          </p:nvPr>
        </p:nvSpPr>
        <p:spPr/>
        <p:txBody>
          <a:bodyPr/>
          <a:lstStyle/>
          <a:p>
            <a:fld id="{3BCD75A5-4F59-4766-8270-F9DB3D5C536E}" type="slidenum">
              <a:rPr lang="en-CA" smtClean="0"/>
              <a:t>13</a:t>
            </a:fld>
            <a:endParaRPr lang="en-CA"/>
          </a:p>
        </p:txBody>
      </p:sp>
    </p:spTree>
    <p:extLst>
      <p:ext uri="{BB962C8B-B14F-4D97-AF65-F5344CB8AC3E}">
        <p14:creationId xmlns:p14="http://schemas.microsoft.com/office/powerpoint/2010/main" val="37348183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CA" dirty="0"/>
          </a:p>
        </p:txBody>
      </p:sp>
      <p:sp>
        <p:nvSpPr>
          <p:cNvPr id="4" name="Slide Number Placeholder 3"/>
          <p:cNvSpPr>
            <a:spLocks noGrp="1"/>
          </p:cNvSpPr>
          <p:nvPr>
            <p:ph type="sldNum" sz="quarter" idx="5"/>
          </p:nvPr>
        </p:nvSpPr>
        <p:spPr/>
        <p:txBody>
          <a:bodyPr/>
          <a:lstStyle/>
          <a:p>
            <a:fld id="{2E1E36D5-072F-4C2B-B30B-F7BD50E125F0}" type="slidenum">
              <a:rPr lang="en-CA" smtClean="0"/>
              <a:t>14</a:t>
            </a:fld>
            <a:endParaRPr lang="en-CA" dirty="0"/>
          </a:p>
        </p:txBody>
      </p:sp>
    </p:spTree>
    <p:extLst>
      <p:ext uri="{BB962C8B-B14F-4D97-AF65-F5344CB8AC3E}">
        <p14:creationId xmlns:p14="http://schemas.microsoft.com/office/powerpoint/2010/main" val="13422320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2E1E36D5-072F-4C2B-B30B-F7BD50E125F0}" type="slidenum">
              <a:rPr lang="en-CA" smtClean="0"/>
              <a:t>15</a:t>
            </a:fld>
            <a:endParaRPr lang="en-CA" dirty="0"/>
          </a:p>
        </p:txBody>
      </p:sp>
    </p:spTree>
    <p:extLst>
      <p:ext uri="{BB962C8B-B14F-4D97-AF65-F5344CB8AC3E}">
        <p14:creationId xmlns:p14="http://schemas.microsoft.com/office/powerpoint/2010/main" val="12446198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High-level prescription for recovering DU9 herds through habitat and population mgmt. actions - habitat is the focus of the scenarios; further restoration and population </a:t>
            </a:r>
            <a:r>
              <a:rPr lang="en-CA" dirty="0" err="1"/>
              <a:t>mgmt</a:t>
            </a:r>
            <a:r>
              <a:rPr lang="en-CA" dirty="0"/>
              <a:t> actions are required for most herds while habitat recovers</a:t>
            </a:r>
          </a:p>
        </p:txBody>
      </p:sp>
      <p:sp>
        <p:nvSpPr>
          <p:cNvPr id="4" name="Slide Number Placeholder 3"/>
          <p:cNvSpPr>
            <a:spLocks noGrp="1"/>
          </p:cNvSpPr>
          <p:nvPr>
            <p:ph type="sldNum" sz="quarter" idx="5"/>
          </p:nvPr>
        </p:nvSpPr>
        <p:spPr/>
        <p:txBody>
          <a:bodyPr/>
          <a:lstStyle/>
          <a:p>
            <a:fld id="{3BCD75A5-4F59-4766-8270-F9DB3D5C536E}" type="slidenum">
              <a:rPr lang="en-CA" smtClean="0"/>
              <a:t>16</a:t>
            </a:fld>
            <a:endParaRPr lang="en-CA"/>
          </a:p>
        </p:txBody>
      </p:sp>
    </p:spTree>
    <p:extLst>
      <p:ext uri="{BB962C8B-B14F-4D97-AF65-F5344CB8AC3E}">
        <p14:creationId xmlns:p14="http://schemas.microsoft.com/office/powerpoint/2010/main" val="35324528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A81BB6F2-0B57-4AEF-BFB4-0A410B53FED2}"/>
              </a:ext>
            </a:extLst>
          </p:cNvPr>
          <p:cNvPicPr>
            <a:picLocks noChangeAspect="1"/>
          </p:cNvPicPr>
          <p:nvPr userDrawn="1"/>
        </p:nvPicPr>
        <p:blipFill rotWithShape="1">
          <a:blip r:embed="rId2">
            <a:duotone>
              <a:srgbClr val="FFFFFF">
                <a:shade val="45000"/>
                <a:satMod val="135000"/>
              </a:srgbClr>
              <a:prstClr val="white"/>
            </a:duotone>
            <a:extLst>
              <a:ext uri="{28A0092B-C50C-407E-A947-70E740481C1C}">
                <a14:useLocalDpi xmlns:a14="http://schemas.microsoft.com/office/drawing/2010/main" val="0"/>
              </a:ext>
            </a:extLst>
          </a:blip>
          <a:srcRect l="8263"/>
          <a:stretch/>
        </p:blipFill>
        <p:spPr>
          <a:xfrm>
            <a:off x="-1" y="-99392"/>
            <a:ext cx="12178892" cy="6957392"/>
          </a:xfrm>
          <a:prstGeom prst="rect">
            <a:avLst/>
          </a:prstGeom>
        </p:spPr>
      </p:pic>
      <p:sp>
        <p:nvSpPr>
          <p:cNvPr id="2" name="Title 1"/>
          <p:cNvSpPr>
            <a:spLocks noGrp="1"/>
          </p:cNvSpPr>
          <p:nvPr>
            <p:ph type="ctrTitle" hasCustomPrompt="1"/>
          </p:nvPr>
        </p:nvSpPr>
        <p:spPr>
          <a:xfrm>
            <a:off x="4381488" y="2143117"/>
            <a:ext cx="7067533" cy="1470025"/>
          </a:xfrm>
          <a:prstGeom prst="rect">
            <a:avLst/>
          </a:prstGeom>
        </p:spPr>
        <p:txBody>
          <a:bodyPr anchor="b">
            <a:normAutofit/>
          </a:bodyPr>
          <a:lstStyle>
            <a:lvl1pPr algn="r">
              <a:defRPr sz="4000"/>
            </a:lvl1pPr>
          </a:lstStyle>
          <a:p>
            <a:r>
              <a:rPr lang="en-US" dirty="0"/>
              <a:t>Enter Title Here</a:t>
            </a:r>
            <a:endParaRPr lang="en-CA" dirty="0"/>
          </a:p>
        </p:txBody>
      </p:sp>
      <p:sp>
        <p:nvSpPr>
          <p:cNvPr id="3" name="Subtitle 2"/>
          <p:cNvSpPr>
            <a:spLocks noGrp="1"/>
          </p:cNvSpPr>
          <p:nvPr>
            <p:ph type="subTitle" idx="1" hasCustomPrompt="1"/>
          </p:nvPr>
        </p:nvSpPr>
        <p:spPr>
          <a:xfrm>
            <a:off x="4381488" y="3786190"/>
            <a:ext cx="7105640" cy="857256"/>
          </a:xfrm>
        </p:spPr>
        <p:txBody>
          <a:bodyPr/>
          <a:lstStyle>
            <a:lvl1pPr marL="0" indent="0" algn="r">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Enter subtitle here</a:t>
            </a:r>
            <a:endParaRPr lang="en-CA" dirty="0"/>
          </a:p>
        </p:txBody>
      </p:sp>
    </p:spTree>
    <p:extLst>
      <p:ext uri="{BB962C8B-B14F-4D97-AF65-F5344CB8AC3E}">
        <p14:creationId xmlns:p14="http://schemas.microsoft.com/office/powerpoint/2010/main" val="11496961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500175"/>
            <a:ext cx="9010675" cy="4625989"/>
          </a:xfrm>
        </p:spPr>
        <p:txBody>
          <a:bodyPr/>
          <a:lstStyle>
            <a:lvl1pPr>
              <a:spcBef>
                <a:spcPts val="600"/>
              </a:spcBef>
              <a:defRPr/>
            </a:lvl1pPr>
            <a:lvl2pPr>
              <a:spcBef>
                <a:spcPts val="600"/>
              </a:spcBef>
              <a:defRPr/>
            </a:lvl2pPr>
            <a:lvl3pPr>
              <a:spcBef>
                <a:spcPts val="600"/>
              </a:spcBef>
              <a:defRPr/>
            </a:lvl3pPr>
            <a:lvl4pPr>
              <a:spcBef>
                <a:spcPts val="600"/>
              </a:spcBef>
              <a:defRPr/>
            </a:lvl4pPr>
            <a:lvl5pPr>
              <a:spcBef>
                <a:spcPts val="6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dirty="0"/>
          </a:p>
        </p:txBody>
      </p:sp>
      <p:sp>
        <p:nvSpPr>
          <p:cNvPr id="5" name="Title Placeholder 1"/>
          <p:cNvSpPr>
            <a:spLocks noGrp="1"/>
          </p:cNvSpPr>
          <p:nvPr>
            <p:ph type="title"/>
          </p:nvPr>
        </p:nvSpPr>
        <p:spPr>
          <a:xfrm>
            <a:off x="609600" y="274638"/>
            <a:ext cx="10972800" cy="939784"/>
          </a:xfrm>
          <a:prstGeom prst="rect">
            <a:avLst/>
          </a:prstGeom>
        </p:spPr>
        <p:txBody>
          <a:bodyPr vert="horz" lIns="91440" tIns="45720" rIns="91440" bIns="45720" rtlCol="0" anchor="ctr">
            <a:normAutofit/>
          </a:bodyPr>
          <a:lstStyle/>
          <a:p>
            <a:r>
              <a:rPr lang="en-US"/>
              <a:t>Click to edit Master title style</a:t>
            </a:r>
            <a:endParaRPr lang="en-CA" dirty="0"/>
          </a:p>
        </p:txBody>
      </p:sp>
      <p:sp>
        <p:nvSpPr>
          <p:cNvPr id="4" name="TextBox 3">
            <a:extLst>
              <a:ext uri="{FF2B5EF4-FFF2-40B4-BE49-F238E27FC236}">
                <a16:creationId xmlns:a16="http://schemas.microsoft.com/office/drawing/2014/main" id="{27338DEE-6270-48C2-BAAF-17D6D99B86B8}"/>
              </a:ext>
            </a:extLst>
          </p:cNvPr>
          <p:cNvSpPr txBox="1">
            <a:spLocks noChangeArrowheads="1"/>
          </p:cNvSpPr>
          <p:nvPr userDrawn="1"/>
        </p:nvSpPr>
        <p:spPr bwMode="auto">
          <a:xfrm>
            <a:off x="11336871" y="6414970"/>
            <a:ext cx="864095" cy="423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45143" tIns="72571" rIns="145143" bIns="72571">
            <a:spAutoFit/>
          </a:bodyPr>
          <a:lstStyle>
            <a:lvl1pPr eaLnBrk="0" hangingPunct="0">
              <a:spcBef>
                <a:spcPct val="20000"/>
              </a:spcBef>
              <a:buChar char="•"/>
              <a:defRPr>
                <a:solidFill>
                  <a:schemeClr val="tx1"/>
                </a:solidFill>
                <a:latin typeface="Arial" charset="0"/>
                <a:cs typeface="Arial" charset="0"/>
              </a:defRPr>
            </a:lvl1pPr>
            <a:lvl2pPr marL="742950" indent="-285750" eaLnBrk="0" hangingPunct="0">
              <a:spcBef>
                <a:spcPct val="20000"/>
              </a:spcBef>
              <a:buChar char="–"/>
              <a:defRPr sz="1600">
                <a:solidFill>
                  <a:schemeClr val="tx1"/>
                </a:solidFill>
                <a:latin typeface="Arial" charset="0"/>
                <a:cs typeface="Arial" charset="0"/>
              </a:defRPr>
            </a:lvl2pPr>
            <a:lvl3pPr marL="1143000" indent="-228600" eaLnBrk="0" hangingPunct="0">
              <a:spcBef>
                <a:spcPct val="20000"/>
              </a:spcBef>
              <a:buChar char="•"/>
              <a:defRPr sz="1400">
                <a:solidFill>
                  <a:schemeClr val="tx1"/>
                </a:solidFill>
                <a:latin typeface="Arial" charset="0"/>
                <a:cs typeface="Arial" charset="0"/>
              </a:defRPr>
            </a:lvl3pPr>
            <a:lvl4pPr marL="1600200" indent="-228600" eaLnBrk="0" hangingPunct="0">
              <a:spcBef>
                <a:spcPct val="20000"/>
              </a:spcBef>
              <a:buChar char="–"/>
              <a:defRPr sz="1100">
                <a:solidFill>
                  <a:schemeClr val="tx1"/>
                </a:solidFill>
                <a:latin typeface="Arial" charset="0"/>
                <a:cs typeface="Arial" charset="0"/>
              </a:defRPr>
            </a:lvl4pPr>
            <a:lvl5pPr marL="2057400" indent="-228600" eaLnBrk="0" hangingPunct="0">
              <a:spcBef>
                <a:spcPct val="20000"/>
              </a:spcBef>
              <a:buChar char="»"/>
              <a:defRPr sz="1100">
                <a:solidFill>
                  <a:schemeClr val="tx1"/>
                </a:solidFill>
                <a:latin typeface="Arial" charset="0"/>
                <a:cs typeface="Arial" charset="0"/>
              </a:defRPr>
            </a:lvl5pPr>
            <a:lvl6pPr marL="2514600" indent="-228600" eaLnBrk="0" fontAlgn="base" hangingPunct="0">
              <a:spcBef>
                <a:spcPct val="20000"/>
              </a:spcBef>
              <a:spcAft>
                <a:spcPct val="0"/>
              </a:spcAft>
              <a:buChar char="»"/>
              <a:defRPr sz="1100">
                <a:solidFill>
                  <a:schemeClr val="tx1"/>
                </a:solidFill>
                <a:latin typeface="Arial" charset="0"/>
                <a:cs typeface="Arial" charset="0"/>
              </a:defRPr>
            </a:lvl6pPr>
            <a:lvl7pPr marL="2971800" indent="-228600" eaLnBrk="0" fontAlgn="base" hangingPunct="0">
              <a:spcBef>
                <a:spcPct val="20000"/>
              </a:spcBef>
              <a:spcAft>
                <a:spcPct val="0"/>
              </a:spcAft>
              <a:buChar char="»"/>
              <a:defRPr sz="1100">
                <a:solidFill>
                  <a:schemeClr val="tx1"/>
                </a:solidFill>
                <a:latin typeface="Arial" charset="0"/>
                <a:cs typeface="Arial" charset="0"/>
              </a:defRPr>
            </a:lvl7pPr>
            <a:lvl8pPr marL="3429000" indent="-228600" eaLnBrk="0" fontAlgn="base" hangingPunct="0">
              <a:spcBef>
                <a:spcPct val="20000"/>
              </a:spcBef>
              <a:spcAft>
                <a:spcPct val="0"/>
              </a:spcAft>
              <a:buChar char="»"/>
              <a:defRPr sz="1100">
                <a:solidFill>
                  <a:schemeClr val="tx1"/>
                </a:solidFill>
                <a:latin typeface="Arial" charset="0"/>
                <a:cs typeface="Arial" charset="0"/>
              </a:defRPr>
            </a:lvl8pPr>
            <a:lvl9pPr marL="3886200" indent="-228600" eaLnBrk="0" fontAlgn="base" hangingPunct="0">
              <a:spcBef>
                <a:spcPct val="20000"/>
              </a:spcBef>
              <a:spcAft>
                <a:spcPct val="0"/>
              </a:spcAft>
              <a:buChar char="»"/>
              <a:defRPr sz="1100">
                <a:solidFill>
                  <a:schemeClr val="tx1"/>
                </a:solidFill>
                <a:latin typeface="Arial" charset="0"/>
                <a:cs typeface="Arial" charset="0"/>
              </a:defRPr>
            </a:lvl9pPr>
          </a:lstStyle>
          <a:p>
            <a:pPr eaLnBrk="1" hangingPunct="1">
              <a:spcBef>
                <a:spcPct val="0"/>
              </a:spcBef>
              <a:buFontTx/>
              <a:buNone/>
            </a:pPr>
            <a:fld id="{E8893021-8009-46DB-A52D-455D23BBAB31}" type="slidenum">
              <a:rPr lang="en-CA" altLang="en-US" sz="1800">
                <a:latin typeface="Calibri" pitchFamily="34" charset="0"/>
              </a:rPr>
              <a:pPr eaLnBrk="1" hangingPunct="1">
                <a:spcBef>
                  <a:spcPct val="0"/>
                </a:spcBef>
                <a:buFontTx/>
                <a:buNone/>
              </a:pPr>
              <a:t>‹#›</a:t>
            </a:fld>
            <a:endParaRPr lang="en-CA" altLang="en-US" sz="1800" dirty="0">
              <a:latin typeface="Calibri" pitchFamily="34" charset="0"/>
            </a:endParaRPr>
          </a:p>
        </p:txBody>
      </p:sp>
    </p:spTree>
    <p:extLst>
      <p:ext uri="{BB962C8B-B14F-4D97-AF65-F5344CB8AC3E}">
        <p14:creationId xmlns:p14="http://schemas.microsoft.com/office/powerpoint/2010/main" val="35863033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63084" y="4406901"/>
            <a:ext cx="10363200" cy="1362075"/>
          </a:xfrm>
          <a:prstGeom prst="rect">
            <a:avLst/>
          </a:prstGeom>
        </p:spPr>
        <p:txBody>
          <a:bodyPr anchor="t"/>
          <a:lstStyle>
            <a:lvl1pPr algn="l">
              <a:defRPr sz="4000" b="0" cap="none" baseline="0">
                <a:solidFill>
                  <a:schemeClr val="accent4">
                    <a:lumMod val="75000"/>
                  </a:schemeClr>
                </a:solidFill>
              </a:defRPr>
            </a:lvl1pPr>
          </a:lstStyle>
          <a:p>
            <a:r>
              <a:rPr lang="en-US" dirty="0"/>
              <a:t>ENTER SECTION TITLE HERE</a:t>
            </a:r>
            <a:endParaRPr lang="en-CA" dirty="0"/>
          </a:p>
        </p:txBody>
      </p:sp>
      <p:sp>
        <p:nvSpPr>
          <p:cNvPr id="3" name="Text Placeholder 2"/>
          <p:cNvSpPr>
            <a:spLocks noGrp="1"/>
          </p:cNvSpPr>
          <p:nvPr>
            <p:ph type="body" idx="1" hasCustomPrompt="1"/>
          </p:nvPr>
        </p:nvSpPr>
        <p:spPr>
          <a:xfrm>
            <a:off x="963084" y="2906713"/>
            <a:ext cx="10363200" cy="1500187"/>
          </a:xfrm>
        </p:spPr>
        <p:txBody>
          <a:bodyPr anchor="b"/>
          <a:lstStyle>
            <a:lvl1pPr marL="0" indent="0">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Enter Section Subtitle or description here</a:t>
            </a:r>
          </a:p>
        </p:txBody>
      </p:sp>
    </p:spTree>
    <p:extLst>
      <p:ext uri="{BB962C8B-B14F-4D97-AF65-F5344CB8AC3E}">
        <p14:creationId xmlns:p14="http://schemas.microsoft.com/office/powerpoint/2010/main" val="4350381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600201"/>
            <a:ext cx="5384800" cy="4525963"/>
          </a:xfrm>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dirty="0"/>
          </a:p>
        </p:txBody>
      </p:sp>
      <p:sp>
        <p:nvSpPr>
          <p:cNvPr id="4" name="Content Placeholder 3"/>
          <p:cNvSpPr>
            <a:spLocks noGrp="1"/>
          </p:cNvSpPr>
          <p:nvPr>
            <p:ph sz="half" idx="2"/>
          </p:nvPr>
        </p:nvSpPr>
        <p:spPr>
          <a:xfrm>
            <a:off x="6197600" y="1600201"/>
            <a:ext cx="5384800" cy="4525963"/>
          </a:xfrm>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dirty="0"/>
          </a:p>
        </p:txBody>
      </p:sp>
      <p:sp>
        <p:nvSpPr>
          <p:cNvPr id="5" name="Title Placeholder 1"/>
          <p:cNvSpPr>
            <a:spLocks noGrp="1"/>
          </p:cNvSpPr>
          <p:nvPr>
            <p:ph type="title"/>
          </p:nvPr>
        </p:nvSpPr>
        <p:spPr>
          <a:xfrm>
            <a:off x="609600" y="274638"/>
            <a:ext cx="10972800" cy="939784"/>
          </a:xfrm>
          <a:prstGeom prst="rect">
            <a:avLst/>
          </a:prstGeom>
        </p:spPr>
        <p:txBody>
          <a:bodyPr vert="horz" lIns="91440" tIns="45720" rIns="91440" bIns="45720" rtlCol="0" anchor="ctr">
            <a:normAutofit/>
          </a:bodyPr>
          <a:lstStyle/>
          <a:p>
            <a:r>
              <a:rPr lang="en-US"/>
              <a:t>Click to edit Master title style</a:t>
            </a:r>
            <a:endParaRPr lang="en-CA" dirty="0"/>
          </a:p>
        </p:txBody>
      </p:sp>
      <p:sp>
        <p:nvSpPr>
          <p:cNvPr id="6" name="TextBox 5">
            <a:extLst>
              <a:ext uri="{FF2B5EF4-FFF2-40B4-BE49-F238E27FC236}">
                <a16:creationId xmlns:a16="http://schemas.microsoft.com/office/drawing/2014/main" id="{87C64610-E4E7-487B-866E-FA77B7B2E48F}"/>
              </a:ext>
            </a:extLst>
          </p:cNvPr>
          <p:cNvSpPr txBox="1">
            <a:spLocks noChangeArrowheads="1"/>
          </p:cNvSpPr>
          <p:nvPr userDrawn="1"/>
        </p:nvSpPr>
        <p:spPr bwMode="auto">
          <a:xfrm>
            <a:off x="11336871" y="6414970"/>
            <a:ext cx="864095" cy="423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45143" tIns="72571" rIns="145143" bIns="72571">
            <a:spAutoFit/>
          </a:bodyPr>
          <a:lstStyle>
            <a:lvl1pPr eaLnBrk="0" hangingPunct="0">
              <a:spcBef>
                <a:spcPct val="20000"/>
              </a:spcBef>
              <a:buChar char="•"/>
              <a:defRPr>
                <a:solidFill>
                  <a:schemeClr val="tx1"/>
                </a:solidFill>
                <a:latin typeface="Arial" charset="0"/>
                <a:cs typeface="Arial" charset="0"/>
              </a:defRPr>
            </a:lvl1pPr>
            <a:lvl2pPr marL="742950" indent="-285750" eaLnBrk="0" hangingPunct="0">
              <a:spcBef>
                <a:spcPct val="20000"/>
              </a:spcBef>
              <a:buChar char="–"/>
              <a:defRPr sz="1600">
                <a:solidFill>
                  <a:schemeClr val="tx1"/>
                </a:solidFill>
                <a:latin typeface="Arial" charset="0"/>
                <a:cs typeface="Arial" charset="0"/>
              </a:defRPr>
            </a:lvl2pPr>
            <a:lvl3pPr marL="1143000" indent="-228600" eaLnBrk="0" hangingPunct="0">
              <a:spcBef>
                <a:spcPct val="20000"/>
              </a:spcBef>
              <a:buChar char="•"/>
              <a:defRPr sz="1400">
                <a:solidFill>
                  <a:schemeClr val="tx1"/>
                </a:solidFill>
                <a:latin typeface="Arial" charset="0"/>
                <a:cs typeface="Arial" charset="0"/>
              </a:defRPr>
            </a:lvl3pPr>
            <a:lvl4pPr marL="1600200" indent="-228600" eaLnBrk="0" hangingPunct="0">
              <a:spcBef>
                <a:spcPct val="20000"/>
              </a:spcBef>
              <a:buChar char="–"/>
              <a:defRPr sz="1100">
                <a:solidFill>
                  <a:schemeClr val="tx1"/>
                </a:solidFill>
                <a:latin typeface="Arial" charset="0"/>
                <a:cs typeface="Arial" charset="0"/>
              </a:defRPr>
            </a:lvl4pPr>
            <a:lvl5pPr marL="2057400" indent="-228600" eaLnBrk="0" hangingPunct="0">
              <a:spcBef>
                <a:spcPct val="20000"/>
              </a:spcBef>
              <a:buChar char="»"/>
              <a:defRPr sz="1100">
                <a:solidFill>
                  <a:schemeClr val="tx1"/>
                </a:solidFill>
                <a:latin typeface="Arial" charset="0"/>
                <a:cs typeface="Arial" charset="0"/>
              </a:defRPr>
            </a:lvl5pPr>
            <a:lvl6pPr marL="2514600" indent="-228600" eaLnBrk="0" fontAlgn="base" hangingPunct="0">
              <a:spcBef>
                <a:spcPct val="20000"/>
              </a:spcBef>
              <a:spcAft>
                <a:spcPct val="0"/>
              </a:spcAft>
              <a:buChar char="»"/>
              <a:defRPr sz="1100">
                <a:solidFill>
                  <a:schemeClr val="tx1"/>
                </a:solidFill>
                <a:latin typeface="Arial" charset="0"/>
                <a:cs typeface="Arial" charset="0"/>
              </a:defRPr>
            </a:lvl6pPr>
            <a:lvl7pPr marL="2971800" indent="-228600" eaLnBrk="0" fontAlgn="base" hangingPunct="0">
              <a:spcBef>
                <a:spcPct val="20000"/>
              </a:spcBef>
              <a:spcAft>
                <a:spcPct val="0"/>
              </a:spcAft>
              <a:buChar char="»"/>
              <a:defRPr sz="1100">
                <a:solidFill>
                  <a:schemeClr val="tx1"/>
                </a:solidFill>
                <a:latin typeface="Arial" charset="0"/>
                <a:cs typeface="Arial" charset="0"/>
              </a:defRPr>
            </a:lvl7pPr>
            <a:lvl8pPr marL="3429000" indent="-228600" eaLnBrk="0" fontAlgn="base" hangingPunct="0">
              <a:spcBef>
                <a:spcPct val="20000"/>
              </a:spcBef>
              <a:spcAft>
                <a:spcPct val="0"/>
              </a:spcAft>
              <a:buChar char="»"/>
              <a:defRPr sz="1100">
                <a:solidFill>
                  <a:schemeClr val="tx1"/>
                </a:solidFill>
                <a:latin typeface="Arial" charset="0"/>
                <a:cs typeface="Arial" charset="0"/>
              </a:defRPr>
            </a:lvl8pPr>
            <a:lvl9pPr marL="3886200" indent="-228600" eaLnBrk="0" fontAlgn="base" hangingPunct="0">
              <a:spcBef>
                <a:spcPct val="20000"/>
              </a:spcBef>
              <a:spcAft>
                <a:spcPct val="0"/>
              </a:spcAft>
              <a:buChar char="»"/>
              <a:defRPr sz="1100">
                <a:solidFill>
                  <a:schemeClr val="tx1"/>
                </a:solidFill>
                <a:latin typeface="Arial" charset="0"/>
                <a:cs typeface="Arial" charset="0"/>
              </a:defRPr>
            </a:lvl9pPr>
          </a:lstStyle>
          <a:p>
            <a:pPr eaLnBrk="1" hangingPunct="1">
              <a:spcBef>
                <a:spcPct val="0"/>
              </a:spcBef>
              <a:buFontTx/>
              <a:buNone/>
            </a:pPr>
            <a:fld id="{E8893021-8009-46DB-A52D-455D23BBAB31}" type="slidenum">
              <a:rPr lang="en-CA" altLang="en-US" sz="1800">
                <a:latin typeface="Calibri" pitchFamily="34" charset="0"/>
              </a:rPr>
              <a:pPr eaLnBrk="1" hangingPunct="1">
                <a:spcBef>
                  <a:spcPct val="0"/>
                </a:spcBef>
                <a:buFontTx/>
                <a:buNone/>
              </a:pPr>
              <a:t>‹#›</a:t>
            </a:fld>
            <a:endParaRPr lang="en-CA" altLang="en-US" sz="1800" dirty="0">
              <a:latin typeface="Calibri" pitchFamily="34" charset="0"/>
            </a:endParaRPr>
          </a:p>
        </p:txBody>
      </p:sp>
    </p:spTree>
    <p:extLst>
      <p:ext uri="{BB962C8B-B14F-4D97-AF65-F5344CB8AC3E}">
        <p14:creationId xmlns:p14="http://schemas.microsoft.com/office/powerpoint/2010/main" val="2207679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535113"/>
            <a:ext cx="5386917"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dirty="0"/>
          </a:p>
        </p:txBody>
      </p:sp>
      <p:sp>
        <p:nvSpPr>
          <p:cNvPr id="5" name="Text Placeholder 4"/>
          <p:cNvSpPr>
            <a:spLocks noGrp="1"/>
          </p:cNvSpPr>
          <p:nvPr>
            <p:ph type="body" sz="quarter" idx="3"/>
          </p:nvPr>
        </p:nvSpPr>
        <p:spPr>
          <a:xfrm>
            <a:off x="6193368" y="1535113"/>
            <a:ext cx="5389033"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10" name="Title Placeholder 1"/>
          <p:cNvSpPr>
            <a:spLocks noGrp="1"/>
          </p:cNvSpPr>
          <p:nvPr>
            <p:ph type="title"/>
          </p:nvPr>
        </p:nvSpPr>
        <p:spPr>
          <a:xfrm>
            <a:off x="609600" y="274638"/>
            <a:ext cx="10972800" cy="939784"/>
          </a:xfrm>
          <a:prstGeom prst="rect">
            <a:avLst/>
          </a:prstGeom>
        </p:spPr>
        <p:txBody>
          <a:bodyPr vert="horz" lIns="91440" tIns="45720" rIns="91440" bIns="45720" rtlCol="0" anchor="ctr">
            <a:normAutofit/>
          </a:bodyPr>
          <a:lstStyle/>
          <a:p>
            <a:r>
              <a:rPr lang="en-US"/>
              <a:t>Click to edit Master title style</a:t>
            </a:r>
            <a:endParaRPr lang="en-CA" dirty="0"/>
          </a:p>
        </p:txBody>
      </p:sp>
      <p:sp>
        <p:nvSpPr>
          <p:cNvPr id="7" name="TextBox 6">
            <a:extLst>
              <a:ext uri="{FF2B5EF4-FFF2-40B4-BE49-F238E27FC236}">
                <a16:creationId xmlns:a16="http://schemas.microsoft.com/office/drawing/2014/main" id="{536D7C18-2CEA-46B7-9DBD-EB9B70BE3F8F}"/>
              </a:ext>
            </a:extLst>
          </p:cNvPr>
          <p:cNvSpPr txBox="1">
            <a:spLocks noChangeArrowheads="1"/>
          </p:cNvSpPr>
          <p:nvPr userDrawn="1"/>
        </p:nvSpPr>
        <p:spPr bwMode="auto">
          <a:xfrm>
            <a:off x="11336871" y="6414970"/>
            <a:ext cx="864095" cy="423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45143" tIns="72571" rIns="145143" bIns="72571">
            <a:spAutoFit/>
          </a:bodyPr>
          <a:lstStyle>
            <a:lvl1pPr eaLnBrk="0" hangingPunct="0">
              <a:spcBef>
                <a:spcPct val="20000"/>
              </a:spcBef>
              <a:buChar char="•"/>
              <a:defRPr>
                <a:solidFill>
                  <a:schemeClr val="tx1"/>
                </a:solidFill>
                <a:latin typeface="Arial" charset="0"/>
                <a:cs typeface="Arial" charset="0"/>
              </a:defRPr>
            </a:lvl1pPr>
            <a:lvl2pPr marL="742950" indent="-285750" eaLnBrk="0" hangingPunct="0">
              <a:spcBef>
                <a:spcPct val="20000"/>
              </a:spcBef>
              <a:buChar char="–"/>
              <a:defRPr sz="1600">
                <a:solidFill>
                  <a:schemeClr val="tx1"/>
                </a:solidFill>
                <a:latin typeface="Arial" charset="0"/>
                <a:cs typeface="Arial" charset="0"/>
              </a:defRPr>
            </a:lvl2pPr>
            <a:lvl3pPr marL="1143000" indent="-228600" eaLnBrk="0" hangingPunct="0">
              <a:spcBef>
                <a:spcPct val="20000"/>
              </a:spcBef>
              <a:buChar char="•"/>
              <a:defRPr sz="1400">
                <a:solidFill>
                  <a:schemeClr val="tx1"/>
                </a:solidFill>
                <a:latin typeface="Arial" charset="0"/>
                <a:cs typeface="Arial" charset="0"/>
              </a:defRPr>
            </a:lvl3pPr>
            <a:lvl4pPr marL="1600200" indent="-228600" eaLnBrk="0" hangingPunct="0">
              <a:spcBef>
                <a:spcPct val="20000"/>
              </a:spcBef>
              <a:buChar char="–"/>
              <a:defRPr sz="1100">
                <a:solidFill>
                  <a:schemeClr val="tx1"/>
                </a:solidFill>
                <a:latin typeface="Arial" charset="0"/>
                <a:cs typeface="Arial" charset="0"/>
              </a:defRPr>
            </a:lvl4pPr>
            <a:lvl5pPr marL="2057400" indent="-228600" eaLnBrk="0" hangingPunct="0">
              <a:spcBef>
                <a:spcPct val="20000"/>
              </a:spcBef>
              <a:buChar char="»"/>
              <a:defRPr sz="1100">
                <a:solidFill>
                  <a:schemeClr val="tx1"/>
                </a:solidFill>
                <a:latin typeface="Arial" charset="0"/>
                <a:cs typeface="Arial" charset="0"/>
              </a:defRPr>
            </a:lvl5pPr>
            <a:lvl6pPr marL="2514600" indent="-228600" eaLnBrk="0" fontAlgn="base" hangingPunct="0">
              <a:spcBef>
                <a:spcPct val="20000"/>
              </a:spcBef>
              <a:spcAft>
                <a:spcPct val="0"/>
              </a:spcAft>
              <a:buChar char="»"/>
              <a:defRPr sz="1100">
                <a:solidFill>
                  <a:schemeClr val="tx1"/>
                </a:solidFill>
                <a:latin typeface="Arial" charset="0"/>
                <a:cs typeface="Arial" charset="0"/>
              </a:defRPr>
            </a:lvl6pPr>
            <a:lvl7pPr marL="2971800" indent="-228600" eaLnBrk="0" fontAlgn="base" hangingPunct="0">
              <a:spcBef>
                <a:spcPct val="20000"/>
              </a:spcBef>
              <a:spcAft>
                <a:spcPct val="0"/>
              </a:spcAft>
              <a:buChar char="»"/>
              <a:defRPr sz="1100">
                <a:solidFill>
                  <a:schemeClr val="tx1"/>
                </a:solidFill>
                <a:latin typeface="Arial" charset="0"/>
                <a:cs typeface="Arial" charset="0"/>
              </a:defRPr>
            </a:lvl7pPr>
            <a:lvl8pPr marL="3429000" indent="-228600" eaLnBrk="0" fontAlgn="base" hangingPunct="0">
              <a:spcBef>
                <a:spcPct val="20000"/>
              </a:spcBef>
              <a:spcAft>
                <a:spcPct val="0"/>
              </a:spcAft>
              <a:buChar char="»"/>
              <a:defRPr sz="1100">
                <a:solidFill>
                  <a:schemeClr val="tx1"/>
                </a:solidFill>
                <a:latin typeface="Arial" charset="0"/>
                <a:cs typeface="Arial" charset="0"/>
              </a:defRPr>
            </a:lvl8pPr>
            <a:lvl9pPr marL="3886200" indent="-228600" eaLnBrk="0" fontAlgn="base" hangingPunct="0">
              <a:spcBef>
                <a:spcPct val="20000"/>
              </a:spcBef>
              <a:spcAft>
                <a:spcPct val="0"/>
              </a:spcAft>
              <a:buChar char="»"/>
              <a:defRPr sz="1100">
                <a:solidFill>
                  <a:schemeClr val="tx1"/>
                </a:solidFill>
                <a:latin typeface="Arial" charset="0"/>
                <a:cs typeface="Arial" charset="0"/>
              </a:defRPr>
            </a:lvl9pPr>
          </a:lstStyle>
          <a:p>
            <a:pPr eaLnBrk="1" hangingPunct="1">
              <a:spcBef>
                <a:spcPct val="0"/>
              </a:spcBef>
              <a:buFontTx/>
              <a:buNone/>
            </a:pPr>
            <a:fld id="{E8893021-8009-46DB-A52D-455D23BBAB31}" type="slidenum">
              <a:rPr lang="en-CA" altLang="en-US" sz="1800">
                <a:latin typeface="Calibri" pitchFamily="34" charset="0"/>
              </a:rPr>
              <a:pPr eaLnBrk="1" hangingPunct="1">
                <a:spcBef>
                  <a:spcPct val="0"/>
                </a:spcBef>
                <a:buFontTx/>
                <a:buNone/>
              </a:pPr>
              <a:t>‹#›</a:t>
            </a:fld>
            <a:endParaRPr lang="en-CA" altLang="en-US" sz="1800" dirty="0">
              <a:latin typeface="Calibri" pitchFamily="34" charset="0"/>
            </a:endParaRPr>
          </a:p>
        </p:txBody>
      </p:sp>
    </p:spTree>
    <p:extLst>
      <p:ext uri="{BB962C8B-B14F-4D97-AF65-F5344CB8AC3E}">
        <p14:creationId xmlns:p14="http://schemas.microsoft.com/office/powerpoint/2010/main" val="15585906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2A0D947-44D9-4353-B0C5-6983C013443E}"/>
              </a:ext>
            </a:extLst>
          </p:cNvPr>
          <p:cNvSpPr txBox="1">
            <a:spLocks noChangeArrowheads="1"/>
          </p:cNvSpPr>
          <p:nvPr userDrawn="1"/>
        </p:nvSpPr>
        <p:spPr bwMode="auto">
          <a:xfrm>
            <a:off x="11336871" y="6414970"/>
            <a:ext cx="864095" cy="423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45143" tIns="72571" rIns="145143" bIns="72571">
            <a:spAutoFit/>
          </a:bodyPr>
          <a:lstStyle>
            <a:lvl1pPr eaLnBrk="0" hangingPunct="0">
              <a:spcBef>
                <a:spcPct val="20000"/>
              </a:spcBef>
              <a:buChar char="•"/>
              <a:defRPr>
                <a:solidFill>
                  <a:schemeClr val="tx1"/>
                </a:solidFill>
                <a:latin typeface="Arial" charset="0"/>
                <a:cs typeface="Arial" charset="0"/>
              </a:defRPr>
            </a:lvl1pPr>
            <a:lvl2pPr marL="742950" indent="-285750" eaLnBrk="0" hangingPunct="0">
              <a:spcBef>
                <a:spcPct val="20000"/>
              </a:spcBef>
              <a:buChar char="–"/>
              <a:defRPr sz="1600">
                <a:solidFill>
                  <a:schemeClr val="tx1"/>
                </a:solidFill>
                <a:latin typeface="Arial" charset="0"/>
                <a:cs typeface="Arial" charset="0"/>
              </a:defRPr>
            </a:lvl2pPr>
            <a:lvl3pPr marL="1143000" indent="-228600" eaLnBrk="0" hangingPunct="0">
              <a:spcBef>
                <a:spcPct val="20000"/>
              </a:spcBef>
              <a:buChar char="•"/>
              <a:defRPr sz="1400">
                <a:solidFill>
                  <a:schemeClr val="tx1"/>
                </a:solidFill>
                <a:latin typeface="Arial" charset="0"/>
                <a:cs typeface="Arial" charset="0"/>
              </a:defRPr>
            </a:lvl3pPr>
            <a:lvl4pPr marL="1600200" indent="-228600" eaLnBrk="0" hangingPunct="0">
              <a:spcBef>
                <a:spcPct val="20000"/>
              </a:spcBef>
              <a:buChar char="–"/>
              <a:defRPr sz="1100">
                <a:solidFill>
                  <a:schemeClr val="tx1"/>
                </a:solidFill>
                <a:latin typeface="Arial" charset="0"/>
                <a:cs typeface="Arial" charset="0"/>
              </a:defRPr>
            </a:lvl4pPr>
            <a:lvl5pPr marL="2057400" indent="-228600" eaLnBrk="0" hangingPunct="0">
              <a:spcBef>
                <a:spcPct val="20000"/>
              </a:spcBef>
              <a:buChar char="»"/>
              <a:defRPr sz="1100">
                <a:solidFill>
                  <a:schemeClr val="tx1"/>
                </a:solidFill>
                <a:latin typeface="Arial" charset="0"/>
                <a:cs typeface="Arial" charset="0"/>
              </a:defRPr>
            </a:lvl5pPr>
            <a:lvl6pPr marL="2514600" indent="-228600" eaLnBrk="0" fontAlgn="base" hangingPunct="0">
              <a:spcBef>
                <a:spcPct val="20000"/>
              </a:spcBef>
              <a:spcAft>
                <a:spcPct val="0"/>
              </a:spcAft>
              <a:buChar char="»"/>
              <a:defRPr sz="1100">
                <a:solidFill>
                  <a:schemeClr val="tx1"/>
                </a:solidFill>
                <a:latin typeface="Arial" charset="0"/>
                <a:cs typeface="Arial" charset="0"/>
              </a:defRPr>
            </a:lvl6pPr>
            <a:lvl7pPr marL="2971800" indent="-228600" eaLnBrk="0" fontAlgn="base" hangingPunct="0">
              <a:spcBef>
                <a:spcPct val="20000"/>
              </a:spcBef>
              <a:spcAft>
                <a:spcPct val="0"/>
              </a:spcAft>
              <a:buChar char="»"/>
              <a:defRPr sz="1100">
                <a:solidFill>
                  <a:schemeClr val="tx1"/>
                </a:solidFill>
                <a:latin typeface="Arial" charset="0"/>
                <a:cs typeface="Arial" charset="0"/>
              </a:defRPr>
            </a:lvl7pPr>
            <a:lvl8pPr marL="3429000" indent="-228600" eaLnBrk="0" fontAlgn="base" hangingPunct="0">
              <a:spcBef>
                <a:spcPct val="20000"/>
              </a:spcBef>
              <a:spcAft>
                <a:spcPct val="0"/>
              </a:spcAft>
              <a:buChar char="»"/>
              <a:defRPr sz="1100">
                <a:solidFill>
                  <a:schemeClr val="tx1"/>
                </a:solidFill>
                <a:latin typeface="Arial" charset="0"/>
                <a:cs typeface="Arial" charset="0"/>
              </a:defRPr>
            </a:lvl8pPr>
            <a:lvl9pPr marL="3886200" indent="-228600" eaLnBrk="0" fontAlgn="base" hangingPunct="0">
              <a:spcBef>
                <a:spcPct val="20000"/>
              </a:spcBef>
              <a:spcAft>
                <a:spcPct val="0"/>
              </a:spcAft>
              <a:buChar char="»"/>
              <a:defRPr sz="1100">
                <a:solidFill>
                  <a:schemeClr val="tx1"/>
                </a:solidFill>
                <a:latin typeface="Arial" charset="0"/>
                <a:cs typeface="Arial" charset="0"/>
              </a:defRPr>
            </a:lvl9pPr>
          </a:lstStyle>
          <a:p>
            <a:pPr eaLnBrk="1" hangingPunct="1">
              <a:spcBef>
                <a:spcPct val="0"/>
              </a:spcBef>
              <a:buFontTx/>
              <a:buNone/>
            </a:pPr>
            <a:fld id="{E8893021-8009-46DB-A52D-455D23BBAB31}" type="slidenum">
              <a:rPr lang="en-CA" altLang="en-US" sz="1800">
                <a:latin typeface="Calibri" pitchFamily="34" charset="0"/>
              </a:rPr>
              <a:pPr eaLnBrk="1" hangingPunct="1">
                <a:spcBef>
                  <a:spcPct val="0"/>
                </a:spcBef>
                <a:buFontTx/>
                <a:buNone/>
              </a:pPr>
              <a:t>‹#›</a:t>
            </a:fld>
            <a:endParaRPr lang="en-CA" altLang="en-US" sz="1800" dirty="0">
              <a:latin typeface="Calibri" pitchFamily="34" charset="0"/>
            </a:endParaRPr>
          </a:p>
        </p:txBody>
      </p:sp>
    </p:spTree>
    <p:extLst>
      <p:ext uri="{BB962C8B-B14F-4D97-AF65-F5344CB8AC3E}">
        <p14:creationId xmlns:p14="http://schemas.microsoft.com/office/powerpoint/2010/main" val="23099566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TextBox 2">
            <a:extLst>
              <a:ext uri="{FF2B5EF4-FFF2-40B4-BE49-F238E27FC236}">
                <a16:creationId xmlns:a16="http://schemas.microsoft.com/office/drawing/2014/main" id="{C84A142E-BC0C-4C5B-B32B-86C8EF5B5934}"/>
              </a:ext>
            </a:extLst>
          </p:cNvPr>
          <p:cNvSpPr txBox="1">
            <a:spLocks noChangeArrowheads="1"/>
          </p:cNvSpPr>
          <p:nvPr userDrawn="1"/>
        </p:nvSpPr>
        <p:spPr bwMode="auto">
          <a:xfrm>
            <a:off x="11336871" y="6414970"/>
            <a:ext cx="864095" cy="423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45143" tIns="72571" rIns="145143" bIns="72571">
            <a:spAutoFit/>
          </a:bodyPr>
          <a:lstStyle>
            <a:lvl1pPr eaLnBrk="0" hangingPunct="0">
              <a:spcBef>
                <a:spcPct val="20000"/>
              </a:spcBef>
              <a:buChar char="•"/>
              <a:defRPr>
                <a:solidFill>
                  <a:schemeClr val="tx1"/>
                </a:solidFill>
                <a:latin typeface="Arial" charset="0"/>
                <a:cs typeface="Arial" charset="0"/>
              </a:defRPr>
            </a:lvl1pPr>
            <a:lvl2pPr marL="742950" indent="-285750" eaLnBrk="0" hangingPunct="0">
              <a:spcBef>
                <a:spcPct val="20000"/>
              </a:spcBef>
              <a:buChar char="–"/>
              <a:defRPr sz="1600">
                <a:solidFill>
                  <a:schemeClr val="tx1"/>
                </a:solidFill>
                <a:latin typeface="Arial" charset="0"/>
                <a:cs typeface="Arial" charset="0"/>
              </a:defRPr>
            </a:lvl2pPr>
            <a:lvl3pPr marL="1143000" indent="-228600" eaLnBrk="0" hangingPunct="0">
              <a:spcBef>
                <a:spcPct val="20000"/>
              </a:spcBef>
              <a:buChar char="•"/>
              <a:defRPr sz="1400">
                <a:solidFill>
                  <a:schemeClr val="tx1"/>
                </a:solidFill>
                <a:latin typeface="Arial" charset="0"/>
                <a:cs typeface="Arial" charset="0"/>
              </a:defRPr>
            </a:lvl3pPr>
            <a:lvl4pPr marL="1600200" indent="-228600" eaLnBrk="0" hangingPunct="0">
              <a:spcBef>
                <a:spcPct val="20000"/>
              </a:spcBef>
              <a:buChar char="–"/>
              <a:defRPr sz="1100">
                <a:solidFill>
                  <a:schemeClr val="tx1"/>
                </a:solidFill>
                <a:latin typeface="Arial" charset="0"/>
                <a:cs typeface="Arial" charset="0"/>
              </a:defRPr>
            </a:lvl4pPr>
            <a:lvl5pPr marL="2057400" indent="-228600" eaLnBrk="0" hangingPunct="0">
              <a:spcBef>
                <a:spcPct val="20000"/>
              </a:spcBef>
              <a:buChar char="»"/>
              <a:defRPr sz="1100">
                <a:solidFill>
                  <a:schemeClr val="tx1"/>
                </a:solidFill>
                <a:latin typeface="Arial" charset="0"/>
                <a:cs typeface="Arial" charset="0"/>
              </a:defRPr>
            </a:lvl5pPr>
            <a:lvl6pPr marL="2514600" indent="-228600" eaLnBrk="0" fontAlgn="base" hangingPunct="0">
              <a:spcBef>
                <a:spcPct val="20000"/>
              </a:spcBef>
              <a:spcAft>
                <a:spcPct val="0"/>
              </a:spcAft>
              <a:buChar char="»"/>
              <a:defRPr sz="1100">
                <a:solidFill>
                  <a:schemeClr val="tx1"/>
                </a:solidFill>
                <a:latin typeface="Arial" charset="0"/>
                <a:cs typeface="Arial" charset="0"/>
              </a:defRPr>
            </a:lvl6pPr>
            <a:lvl7pPr marL="2971800" indent="-228600" eaLnBrk="0" fontAlgn="base" hangingPunct="0">
              <a:spcBef>
                <a:spcPct val="20000"/>
              </a:spcBef>
              <a:spcAft>
                <a:spcPct val="0"/>
              </a:spcAft>
              <a:buChar char="»"/>
              <a:defRPr sz="1100">
                <a:solidFill>
                  <a:schemeClr val="tx1"/>
                </a:solidFill>
                <a:latin typeface="Arial" charset="0"/>
                <a:cs typeface="Arial" charset="0"/>
              </a:defRPr>
            </a:lvl7pPr>
            <a:lvl8pPr marL="3429000" indent="-228600" eaLnBrk="0" fontAlgn="base" hangingPunct="0">
              <a:spcBef>
                <a:spcPct val="20000"/>
              </a:spcBef>
              <a:spcAft>
                <a:spcPct val="0"/>
              </a:spcAft>
              <a:buChar char="»"/>
              <a:defRPr sz="1100">
                <a:solidFill>
                  <a:schemeClr val="tx1"/>
                </a:solidFill>
                <a:latin typeface="Arial" charset="0"/>
                <a:cs typeface="Arial" charset="0"/>
              </a:defRPr>
            </a:lvl8pPr>
            <a:lvl9pPr marL="3886200" indent="-228600" eaLnBrk="0" fontAlgn="base" hangingPunct="0">
              <a:spcBef>
                <a:spcPct val="20000"/>
              </a:spcBef>
              <a:spcAft>
                <a:spcPct val="0"/>
              </a:spcAft>
              <a:buChar char="»"/>
              <a:defRPr sz="1100">
                <a:solidFill>
                  <a:schemeClr val="tx1"/>
                </a:solidFill>
                <a:latin typeface="Arial" charset="0"/>
                <a:cs typeface="Arial" charset="0"/>
              </a:defRPr>
            </a:lvl9pPr>
          </a:lstStyle>
          <a:p>
            <a:pPr eaLnBrk="1" hangingPunct="1">
              <a:spcBef>
                <a:spcPct val="0"/>
              </a:spcBef>
              <a:buFontTx/>
              <a:buNone/>
            </a:pPr>
            <a:fld id="{E8893021-8009-46DB-A52D-455D23BBAB31}" type="slidenum">
              <a:rPr lang="en-CA" altLang="en-US" sz="1800">
                <a:latin typeface="Calibri" pitchFamily="34" charset="0"/>
              </a:rPr>
              <a:pPr eaLnBrk="1" hangingPunct="1">
                <a:spcBef>
                  <a:spcPct val="0"/>
                </a:spcBef>
                <a:buFontTx/>
                <a:buNone/>
              </a:pPr>
              <a:t>‹#›</a:t>
            </a:fld>
            <a:endParaRPr lang="en-CA" altLang="en-US" sz="1800" dirty="0">
              <a:latin typeface="Calibri" pitchFamily="34" charset="0"/>
            </a:endParaRPr>
          </a:p>
        </p:txBody>
      </p:sp>
    </p:spTree>
    <p:extLst>
      <p:ext uri="{BB962C8B-B14F-4D97-AF65-F5344CB8AC3E}">
        <p14:creationId xmlns:p14="http://schemas.microsoft.com/office/powerpoint/2010/main" val="40533783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4766733" y="1428737"/>
            <a:ext cx="6815667" cy="4697427"/>
          </a:xfrm>
        </p:spPr>
        <p:txBody>
          <a:bodyPr/>
          <a:lstStyle>
            <a:lvl1pPr>
              <a:defRPr sz="24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dirty="0"/>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itle Placeholder 1"/>
          <p:cNvSpPr>
            <a:spLocks noGrp="1"/>
          </p:cNvSpPr>
          <p:nvPr>
            <p:ph type="title"/>
          </p:nvPr>
        </p:nvSpPr>
        <p:spPr>
          <a:xfrm>
            <a:off x="609600" y="274638"/>
            <a:ext cx="10972800" cy="939784"/>
          </a:xfrm>
          <a:prstGeom prst="rect">
            <a:avLst/>
          </a:prstGeom>
        </p:spPr>
        <p:txBody>
          <a:bodyPr vert="horz" lIns="91440" tIns="45720" rIns="91440" bIns="45720" rtlCol="0" anchor="ctr">
            <a:normAutofit/>
          </a:bodyPr>
          <a:lstStyle/>
          <a:p>
            <a:r>
              <a:rPr lang="en-US"/>
              <a:t>Click to edit Master title style</a:t>
            </a:r>
            <a:endParaRPr lang="en-CA" dirty="0"/>
          </a:p>
        </p:txBody>
      </p:sp>
      <p:sp>
        <p:nvSpPr>
          <p:cNvPr id="6" name="TextBox 5">
            <a:extLst>
              <a:ext uri="{FF2B5EF4-FFF2-40B4-BE49-F238E27FC236}">
                <a16:creationId xmlns:a16="http://schemas.microsoft.com/office/drawing/2014/main" id="{56C4C668-EBCB-40A6-B761-044CAB926AAA}"/>
              </a:ext>
            </a:extLst>
          </p:cNvPr>
          <p:cNvSpPr txBox="1">
            <a:spLocks noChangeArrowheads="1"/>
          </p:cNvSpPr>
          <p:nvPr userDrawn="1"/>
        </p:nvSpPr>
        <p:spPr bwMode="auto">
          <a:xfrm>
            <a:off x="11336871" y="6414970"/>
            <a:ext cx="864095" cy="423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45143" tIns="72571" rIns="145143" bIns="72571">
            <a:spAutoFit/>
          </a:bodyPr>
          <a:lstStyle>
            <a:lvl1pPr eaLnBrk="0" hangingPunct="0">
              <a:spcBef>
                <a:spcPct val="20000"/>
              </a:spcBef>
              <a:buChar char="•"/>
              <a:defRPr>
                <a:solidFill>
                  <a:schemeClr val="tx1"/>
                </a:solidFill>
                <a:latin typeface="Arial" charset="0"/>
                <a:cs typeface="Arial" charset="0"/>
              </a:defRPr>
            </a:lvl1pPr>
            <a:lvl2pPr marL="742950" indent="-285750" eaLnBrk="0" hangingPunct="0">
              <a:spcBef>
                <a:spcPct val="20000"/>
              </a:spcBef>
              <a:buChar char="–"/>
              <a:defRPr sz="1600">
                <a:solidFill>
                  <a:schemeClr val="tx1"/>
                </a:solidFill>
                <a:latin typeface="Arial" charset="0"/>
                <a:cs typeface="Arial" charset="0"/>
              </a:defRPr>
            </a:lvl2pPr>
            <a:lvl3pPr marL="1143000" indent="-228600" eaLnBrk="0" hangingPunct="0">
              <a:spcBef>
                <a:spcPct val="20000"/>
              </a:spcBef>
              <a:buChar char="•"/>
              <a:defRPr sz="1400">
                <a:solidFill>
                  <a:schemeClr val="tx1"/>
                </a:solidFill>
                <a:latin typeface="Arial" charset="0"/>
                <a:cs typeface="Arial" charset="0"/>
              </a:defRPr>
            </a:lvl3pPr>
            <a:lvl4pPr marL="1600200" indent="-228600" eaLnBrk="0" hangingPunct="0">
              <a:spcBef>
                <a:spcPct val="20000"/>
              </a:spcBef>
              <a:buChar char="–"/>
              <a:defRPr sz="1100">
                <a:solidFill>
                  <a:schemeClr val="tx1"/>
                </a:solidFill>
                <a:latin typeface="Arial" charset="0"/>
                <a:cs typeface="Arial" charset="0"/>
              </a:defRPr>
            </a:lvl4pPr>
            <a:lvl5pPr marL="2057400" indent="-228600" eaLnBrk="0" hangingPunct="0">
              <a:spcBef>
                <a:spcPct val="20000"/>
              </a:spcBef>
              <a:buChar char="»"/>
              <a:defRPr sz="1100">
                <a:solidFill>
                  <a:schemeClr val="tx1"/>
                </a:solidFill>
                <a:latin typeface="Arial" charset="0"/>
                <a:cs typeface="Arial" charset="0"/>
              </a:defRPr>
            </a:lvl5pPr>
            <a:lvl6pPr marL="2514600" indent="-228600" eaLnBrk="0" fontAlgn="base" hangingPunct="0">
              <a:spcBef>
                <a:spcPct val="20000"/>
              </a:spcBef>
              <a:spcAft>
                <a:spcPct val="0"/>
              </a:spcAft>
              <a:buChar char="»"/>
              <a:defRPr sz="1100">
                <a:solidFill>
                  <a:schemeClr val="tx1"/>
                </a:solidFill>
                <a:latin typeface="Arial" charset="0"/>
                <a:cs typeface="Arial" charset="0"/>
              </a:defRPr>
            </a:lvl6pPr>
            <a:lvl7pPr marL="2971800" indent="-228600" eaLnBrk="0" fontAlgn="base" hangingPunct="0">
              <a:spcBef>
                <a:spcPct val="20000"/>
              </a:spcBef>
              <a:spcAft>
                <a:spcPct val="0"/>
              </a:spcAft>
              <a:buChar char="»"/>
              <a:defRPr sz="1100">
                <a:solidFill>
                  <a:schemeClr val="tx1"/>
                </a:solidFill>
                <a:latin typeface="Arial" charset="0"/>
                <a:cs typeface="Arial" charset="0"/>
              </a:defRPr>
            </a:lvl7pPr>
            <a:lvl8pPr marL="3429000" indent="-228600" eaLnBrk="0" fontAlgn="base" hangingPunct="0">
              <a:spcBef>
                <a:spcPct val="20000"/>
              </a:spcBef>
              <a:spcAft>
                <a:spcPct val="0"/>
              </a:spcAft>
              <a:buChar char="»"/>
              <a:defRPr sz="1100">
                <a:solidFill>
                  <a:schemeClr val="tx1"/>
                </a:solidFill>
                <a:latin typeface="Arial" charset="0"/>
                <a:cs typeface="Arial" charset="0"/>
              </a:defRPr>
            </a:lvl8pPr>
            <a:lvl9pPr marL="3886200" indent="-228600" eaLnBrk="0" fontAlgn="base" hangingPunct="0">
              <a:spcBef>
                <a:spcPct val="20000"/>
              </a:spcBef>
              <a:spcAft>
                <a:spcPct val="0"/>
              </a:spcAft>
              <a:buChar char="»"/>
              <a:defRPr sz="1100">
                <a:solidFill>
                  <a:schemeClr val="tx1"/>
                </a:solidFill>
                <a:latin typeface="Arial" charset="0"/>
                <a:cs typeface="Arial" charset="0"/>
              </a:defRPr>
            </a:lvl9pPr>
          </a:lstStyle>
          <a:p>
            <a:pPr eaLnBrk="1" hangingPunct="1">
              <a:spcBef>
                <a:spcPct val="0"/>
              </a:spcBef>
              <a:buFontTx/>
              <a:buNone/>
            </a:pPr>
            <a:fld id="{E8893021-8009-46DB-A52D-455D23BBAB31}" type="slidenum">
              <a:rPr lang="en-CA" altLang="en-US" sz="1800">
                <a:latin typeface="Calibri" pitchFamily="34" charset="0"/>
              </a:rPr>
              <a:pPr eaLnBrk="1" hangingPunct="1">
                <a:spcBef>
                  <a:spcPct val="0"/>
                </a:spcBef>
                <a:buFontTx/>
                <a:buNone/>
              </a:pPr>
              <a:t>‹#›</a:t>
            </a:fld>
            <a:endParaRPr lang="en-CA" altLang="en-US" sz="1800" dirty="0">
              <a:latin typeface="Calibri" pitchFamily="34" charset="0"/>
            </a:endParaRPr>
          </a:p>
        </p:txBody>
      </p:sp>
    </p:spTree>
    <p:extLst>
      <p:ext uri="{BB962C8B-B14F-4D97-AF65-F5344CB8AC3E}">
        <p14:creationId xmlns:p14="http://schemas.microsoft.com/office/powerpoint/2010/main" val="27999312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solidFill>
                  <a:schemeClr val="tx2"/>
                </a:solidFill>
              </a:defRPr>
            </a:lvl1pPr>
          </a:lstStyle>
          <a:p>
            <a:r>
              <a:rPr lang="en-US"/>
              <a:t>Click to edit Master title style</a:t>
            </a:r>
            <a:endParaRPr lang="en-CA" dirty="0"/>
          </a:p>
        </p:txBody>
      </p:sp>
      <p:sp>
        <p:nvSpPr>
          <p:cNvPr id="3" name="Picture Placeholder 2"/>
          <p:cNvSpPr>
            <a:spLocks noGrp="1"/>
          </p:cNvSpPr>
          <p:nvPr>
            <p:ph type="pic" idx="1"/>
          </p:nvPr>
        </p:nvSpPr>
        <p:spPr>
          <a:xfrm>
            <a:off x="2389717" y="1428736"/>
            <a:ext cx="7315200" cy="329883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lang="en-CA"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itle Placeholder 1"/>
          <p:cNvSpPr txBox="1">
            <a:spLocks/>
          </p:cNvSpPr>
          <p:nvPr/>
        </p:nvSpPr>
        <p:spPr>
          <a:xfrm>
            <a:off x="609600" y="274638"/>
            <a:ext cx="10972800" cy="939784"/>
          </a:xfrm>
          <a:prstGeom prst="rect">
            <a:avLst/>
          </a:prstGeom>
        </p:spPr>
        <p:txBody>
          <a:bodyPr vert="horz" lIns="91440" tIns="45720" rIns="91440" bIns="45720" rtlCol="0" anchor="ctr">
            <a:normAutofit/>
          </a:bodyPr>
          <a:lstStyle/>
          <a:p>
            <a:pPr>
              <a:spcBef>
                <a:spcPct val="0"/>
              </a:spcBef>
              <a:defRPr/>
            </a:pPr>
            <a:r>
              <a:rPr lang="en-US" sz="3600" dirty="0">
                <a:solidFill>
                  <a:prstClr val="white"/>
                </a:solidFill>
              </a:rPr>
              <a:t>Click to edit Master title style</a:t>
            </a:r>
            <a:endParaRPr lang="en-CA" sz="3600" dirty="0">
              <a:solidFill>
                <a:prstClr val="white"/>
              </a:solidFill>
            </a:endParaRPr>
          </a:p>
        </p:txBody>
      </p:sp>
      <p:sp>
        <p:nvSpPr>
          <p:cNvPr id="6" name="Title Placeholder 1"/>
          <p:cNvSpPr txBox="1">
            <a:spLocks/>
          </p:cNvSpPr>
          <p:nvPr/>
        </p:nvSpPr>
        <p:spPr>
          <a:xfrm>
            <a:off x="609600" y="274638"/>
            <a:ext cx="10972800" cy="939784"/>
          </a:xfrm>
          <a:prstGeom prst="rect">
            <a:avLst/>
          </a:prstGeom>
        </p:spPr>
        <p:txBody>
          <a:bodyPr vert="horz" lIns="91440" tIns="45720" rIns="91440" bIns="45720" rtlCol="0" anchor="ctr">
            <a:normAutofit/>
          </a:bodyPr>
          <a:lstStyle/>
          <a:p>
            <a:pPr>
              <a:spcBef>
                <a:spcPct val="0"/>
              </a:spcBef>
              <a:defRPr/>
            </a:pPr>
            <a:r>
              <a:rPr lang="en-US" sz="3600" dirty="0">
                <a:solidFill>
                  <a:prstClr val="white"/>
                </a:solidFill>
              </a:rPr>
              <a:t>Click to edit Master title style</a:t>
            </a:r>
            <a:endParaRPr lang="en-CA" sz="3600" dirty="0">
              <a:solidFill>
                <a:prstClr val="white"/>
              </a:solidFill>
            </a:endParaRPr>
          </a:p>
        </p:txBody>
      </p:sp>
      <p:sp>
        <p:nvSpPr>
          <p:cNvPr id="7" name="Title Placeholder 1"/>
          <p:cNvSpPr txBox="1">
            <a:spLocks/>
          </p:cNvSpPr>
          <p:nvPr userDrawn="1"/>
        </p:nvSpPr>
        <p:spPr>
          <a:xfrm>
            <a:off x="609600" y="274638"/>
            <a:ext cx="10972800" cy="939784"/>
          </a:xfrm>
          <a:prstGeom prst="rect">
            <a:avLst/>
          </a:prstGeom>
        </p:spPr>
        <p:txBody>
          <a:bodyPr vert="horz" lIns="91440" tIns="45720" rIns="91440" bIns="45720" rtlCol="0" anchor="ctr">
            <a:normAutofit/>
          </a:bodyPr>
          <a:lstStyle/>
          <a:p>
            <a:pPr>
              <a:spcBef>
                <a:spcPct val="0"/>
              </a:spcBef>
              <a:defRPr/>
            </a:pPr>
            <a:r>
              <a:rPr lang="en-US" sz="3600" dirty="0">
                <a:solidFill>
                  <a:prstClr val="white"/>
                </a:solidFill>
              </a:rPr>
              <a:t>Click to edit Master title style</a:t>
            </a:r>
            <a:endParaRPr lang="en-CA" sz="3600" dirty="0">
              <a:solidFill>
                <a:prstClr val="white"/>
              </a:solidFill>
            </a:endParaRPr>
          </a:p>
        </p:txBody>
      </p:sp>
      <p:sp>
        <p:nvSpPr>
          <p:cNvPr id="8" name="TextBox 7">
            <a:extLst>
              <a:ext uri="{FF2B5EF4-FFF2-40B4-BE49-F238E27FC236}">
                <a16:creationId xmlns:a16="http://schemas.microsoft.com/office/drawing/2014/main" id="{EEEE0642-2EFB-4123-A5E8-E8D9B1D4C29D}"/>
              </a:ext>
            </a:extLst>
          </p:cNvPr>
          <p:cNvSpPr txBox="1">
            <a:spLocks noChangeArrowheads="1"/>
          </p:cNvSpPr>
          <p:nvPr userDrawn="1"/>
        </p:nvSpPr>
        <p:spPr bwMode="auto">
          <a:xfrm>
            <a:off x="11336871" y="6414970"/>
            <a:ext cx="864095" cy="423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45143" tIns="72571" rIns="145143" bIns="72571">
            <a:spAutoFit/>
          </a:bodyPr>
          <a:lstStyle>
            <a:lvl1pPr eaLnBrk="0" hangingPunct="0">
              <a:spcBef>
                <a:spcPct val="20000"/>
              </a:spcBef>
              <a:buChar char="•"/>
              <a:defRPr>
                <a:solidFill>
                  <a:schemeClr val="tx1"/>
                </a:solidFill>
                <a:latin typeface="Arial" charset="0"/>
                <a:cs typeface="Arial" charset="0"/>
              </a:defRPr>
            </a:lvl1pPr>
            <a:lvl2pPr marL="742950" indent="-285750" eaLnBrk="0" hangingPunct="0">
              <a:spcBef>
                <a:spcPct val="20000"/>
              </a:spcBef>
              <a:buChar char="–"/>
              <a:defRPr sz="1600">
                <a:solidFill>
                  <a:schemeClr val="tx1"/>
                </a:solidFill>
                <a:latin typeface="Arial" charset="0"/>
                <a:cs typeface="Arial" charset="0"/>
              </a:defRPr>
            </a:lvl2pPr>
            <a:lvl3pPr marL="1143000" indent="-228600" eaLnBrk="0" hangingPunct="0">
              <a:spcBef>
                <a:spcPct val="20000"/>
              </a:spcBef>
              <a:buChar char="•"/>
              <a:defRPr sz="1400">
                <a:solidFill>
                  <a:schemeClr val="tx1"/>
                </a:solidFill>
                <a:latin typeface="Arial" charset="0"/>
                <a:cs typeface="Arial" charset="0"/>
              </a:defRPr>
            </a:lvl3pPr>
            <a:lvl4pPr marL="1600200" indent="-228600" eaLnBrk="0" hangingPunct="0">
              <a:spcBef>
                <a:spcPct val="20000"/>
              </a:spcBef>
              <a:buChar char="–"/>
              <a:defRPr sz="1100">
                <a:solidFill>
                  <a:schemeClr val="tx1"/>
                </a:solidFill>
                <a:latin typeface="Arial" charset="0"/>
                <a:cs typeface="Arial" charset="0"/>
              </a:defRPr>
            </a:lvl4pPr>
            <a:lvl5pPr marL="2057400" indent="-228600" eaLnBrk="0" hangingPunct="0">
              <a:spcBef>
                <a:spcPct val="20000"/>
              </a:spcBef>
              <a:buChar char="»"/>
              <a:defRPr sz="1100">
                <a:solidFill>
                  <a:schemeClr val="tx1"/>
                </a:solidFill>
                <a:latin typeface="Arial" charset="0"/>
                <a:cs typeface="Arial" charset="0"/>
              </a:defRPr>
            </a:lvl5pPr>
            <a:lvl6pPr marL="2514600" indent="-228600" eaLnBrk="0" fontAlgn="base" hangingPunct="0">
              <a:spcBef>
                <a:spcPct val="20000"/>
              </a:spcBef>
              <a:spcAft>
                <a:spcPct val="0"/>
              </a:spcAft>
              <a:buChar char="»"/>
              <a:defRPr sz="1100">
                <a:solidFill>
                  <a:schemeClr val="tx1"/>
                </a:solidFill>
                <a:latin typeface="Arial" charset="0"/>
                <a:cs typeface="Arial" charset="0"/>
              </a:defRPr>
            </a:lvl6pPr>
            <a:lvl7pPr marL="2971800" indent="-228600" eaLnBrk="0" fontAlgn="base" hangingPunct="0">
              <a:spcBef>
                <a:spcPct val="20000"/>
              </a:spcBef>
              <a:spcAft>
                <a:spcPct val="0"/>
              </a:spcAft>
              <a:buChar char="»"/>
              <a:defRPr sz="1100">
                <a:solidFill>
                  <a:schemeClr val="tx1"/>
                </a:solidFill>
                <a:latin typeface="Arial" charset="0"/>
                <a:cs typeface="Arial" charset="0"/>
              </a:defRPr>
            </a:lvl7pPr>
            <a:lvl8pPr marL="3429000" indent="-228600" eaLnBrk="0" fontAlgn="base" hangingPunct="0">
              <a:spcBef>
                <a:spcPct val="20000"/>
              </a:spcBef>
              <a:spcAft>
                <a:spcPct val="0"/>
              </a:spcAft>
              <a:buChar char="»"/>
              <a:defRPr sz="1100">
                <a:solidFill>
                  <a:schemeClr val="tx1"/>
                </a:solidFill>
                <a:latin typeface="Arial" charset="0"/>
                <a:cs typeface="Arial" charset="0"/>
              </a:defRPr>
            </a:lvl8pPr>
            <a:lvl9pPr marL="3886200" indent="-228600" eaLnBrk="0" fontAlgn="base" hangingPunct="0">
              <a:spcBef>
                <a:spcPct val="20000"/>
              </a:spcBef>
              <a:spcAft>
                <a:spcPct val="0"/>
              </a:spcAft>
              <a:buChar char="»"/>
              <a:defRPr sz="1100">
                <a:solidFill>
                  <a:schemeClr val="tx1"/>
                </a:solidFill>
                <a:latin typeface="Arial" charset="0"/>
                <a:cs typeface="Arial" charset="0"/>
              </a:defRPr>
            </a:lvl9pPr>
          </a:lstStyle>
          <a:p>
            <a:pPr eaLnBrk="1" hangingPunct="1">
              <a:spcBef>
                <a:spcPct val="0"/>
              </a:spcBef>
              <a:buFontTx/>
              <a:buNone/>
            </a:pPr>
            <a:fld id="{E8893021-8009-46DB-A52D-455D23BBAB31}" type="slidenum">
              <a:rPr lang="en-CA" altLang="en-US" sz="1800">
                <a:latin typeface="Calibri" pitchFamily="34" charset="0"/>
              </a:rPr>
              <a:pPr eaLnBrk="1" hangingPunct="1">
                <a:spcBef>
                  <a:spcPct val="0"/>
                </a:spcBef>
                <a:buFontTx/>
                <a:buNone/>
              </a:pPr>
              <a:t>‹#›</a:t>
            </a:fld>
            <a:endParaRPr lang="en-CA" altLang="en-US" sz="1800" dirty="0">
              <a:latin typeface="Calibri" pitchFamily="34" charset="0"/>
            </a:endParaRPr>
          </a:p>
        </p:txBody>
      </p:sp>
    </p:spTree>
    <p:extLst>
      <p:ext uri="{BB962C8B-B14F-4D97-AF65-F5344CB8AC3E}">
        <p14:creationId xmlns:p14="http://schemas.microsoft.com/office/powerpoint/2010/main" val="35174794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TextBox 2">
            <a:extLst>
              <a:ext uri="{FF2B5EF4-FFF2-40B4-BE49-F238E27FC236}">
                <a16:creationId xmlns:a16="http://schemas.microsoft.com/office/drawing/2014/main" id="{C689251D-5804-4C41-A41E-57534CBC80AA}"/>
              </a:ext>
            </a:extLst>
          </p:cNvPr>
          <p:cNvSpPr txBox="1">
            <a:spLocks noChangeArrowheads="1"/>
          </p:cNvSpPr>
          <p:nvPr userDrawn="1"/>
        </p:nvSpPr>
        <p:spPr bwMode="auto">
          <a:xfrm>
            <a:off x="11336871" y="6414970"/>
            <a:ext cx="864095" cy="423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45143" tIns="72571" rIns="145143" bIns="72571">
            <a:spAutoFit/>
          </a:bodyPr>
          <a:lstStyle>
            <a:lvl1pPr eaLnBrk="0" hangingPunct="0">
              <a:spcBef>
                <a:spcPct val="20000"/>
              </a:spcBef>
              <a:buChar char="•"/>
              <a:defRPr>
                <a:solidFill>
                  <a:schemeClr val="tx1"/>
                </a:solidFill>
                <a:latin typeface="Arial" charset="0"/>
                <a:cs typeface="Arial" charset="0"/>
              </a:defRPr>
            </a:lvl1pPr>
            <a:lvl2pPr marL="742950" indent="-285750" eaLnBrk="0" hangingPunct="0">
              <a:spcBef>
                <a:spcPct val="20000"/>
              </a:spcBef>
              <a:buChar char="–"/>
              <a:defRPr sz="1600">
                <a:solidFill>
                  <a:schemeClr val="tx1"/>
                </a:solidFill>
                <a:latin typeface="Arial" charset="0"/>
                <a:cs typeface="Arial" charset="0"/>
              </a:defRPr>
            </a:lvl2pPr>
            <a:lvl3pPr marL="1143000" indent="-228600" eaLnBrk="0" hangingPunct="0">
              <a:spcBef>
                <a:spcPct val="20000"/>
              </a:spcBef>
              <a:buChar char="•"/>
              <a:defRPr sz="1400">
                <a:solidFill>
                  <a:schemeClr val="tx1"/>
                </a:solidFill>
                <a:latin typeface="Arial" charset="0"/>
                <a:cs typeface="Arial" charset="0"/>
              </a:defRPr>
            </a:lvl3pPr>
            <a:lvl4pPr marL="1600200" indent="-228600" eaLnBrk="0" hangingPunct="0">
              <a:spcBef>
                <a:spcPct val="20000"/>
              </a:spcBef>
              <a:buChar char="–"/>
              <a:defRPr sz="1100">
                <a:solidFill>
                  <a:schemeClr val="tx1"/>
                </a:solidFill>
                <a:latin typeface="Arial" charset="0"/>
                <a:cs typeface="Arial" charset="0"/>
              </a:defRPr>
            </a:lvl4pPr>
            <a:lvl5pPr marL="2057400" indent="-228600" eaLnBrk="0" hangingPunct="0">
              <a:spcBef>
                <a:spcPct val="20000"/>
              </a:spcBef>
              <a:buChar char="»"/>
              <a:defRPr sz="1100">
                <a:solidFill>
                  <a:schemeClr val="tx1"/>
                </a:solidFill>
                <a:latin typeface="Arial" charset="0"/>
                <a:cs typeface="Arial" charset="0"/>
              </a:defRPr>
            </a:lvl5pPr>
            <a:lvl6pPr marL="2514600" indent="-228600" eaLnBrk="0" fontAlgn="base" hangingPunct="0">
              <a:spcBef>
                <a:spcPct val="20000"/>
              </a:spcBef>
              <a:spcAft>
                <a:spcPct val="0"/>
              </a:spcAft>
              <a:buChar char="»"/>
              <a:defRPr sz="1100">
                <a:solidFill>
                  <a:schemeClr val="tx1"/>
                </a:solidFill>
                <a:latin typeface="Arial" charset="0"/>
                <a:cs typeface="Arial" charset="0"/>
              </a:defRPr>
            </a:lvl6pPr>
            <a:lvl7pPr marL="2971800" indent="-228600" eaLnBrk="0" fontAlgn="base" hangingPunct="0">
              <a:spcBef>
                <a:spcPct val="20000"/>
              </a:spcBef>
              <a:spcAft>
                <a:spcPct val="0"/>
              </a:spcAft>
              <a:buChar char="»"/>
              <a:defRPr sz="1100">
                <a:solidFill>
                  <a:schemeClr val="tx1"/>
                </a:solidFill>
                <a:latin typeface="Arial" charset="0"/>
                <a:cs typeface="Arial" charset="0"/>
              </a:defRPr>
            </a:lvl7pPr>
            <a:lvl8pPr marL="3429000" indent="-228600" eaLnBrk="0" fontAlgn="base" hangingPunct="0">
              <a:spcBef>
                <a:spcPct val="20000"/>
              </a:spcBef>
              <a:spcAft>
                <a:spcPct val="0"/>
              </a:spcAft>
              <a:buChar char="»"/>
              <a:defRPr sz="1100">
                <a:solidFill>
                  <a:schemeClr val="tx1"/>
                </a:solidFill>
                <a:latin typeface="Arial" charset="0"/>
                <a:cs typeface="Arial" charset="0"/>
              </a:defRPr>
            </a:lvl8pPr>
            <a:lvl9pPr marL="3886200" indent="-228600" eaLnBrk="0" fontAlgn="base" hangingPunct="0">
              <a:spcBef>
                <a:spcPct val="20000"/>
              </a:spcBef>
              <a:spcAft>
                <a:spcPct val="0"/>
              </a:spcAft>
              <a:buChar char="»"/>
              <a:defRPr sz="1100">
                <a:solidFill>
                  <a:schemeClr val="tx1"/>
                </a:solidFill>
                <a:latin typeface="Arial" charset="0"/>
                <a:cs typeface="Arial" charset="0"/>
              </a:defRPr>
            </a:lvl9pPr>
          </a:lstStyle>
          <a:p>
            <a:pPr eaLnBrk="1" hangingPunct="1">
              <a:spcBef>
                <a:spcPct val="0"/>
              </a:spcBef>
              <a:buFontTx/>
              <a:buNone/>
            </a:pPr>
            <a:fld id="{E8893021-8009-46DB-A52D-455D23BBAB31}" type="slidenum">
              <a:rPr lang="en-CA" altLang="en-US" sz="1800">
                <a:latin typeface="Calibri" pitchFamily="34" charset="0"/>
              </a:rPr>
              <a:pPr eaLnBrk="1" hangingPunct="1">
                <a:spcBef>
                  <a:spcPct val="0"/>
                </a:spcBef>
                <a:buFontTx/>
                <a:buNone/>
              </a:pPr>
              <a:t>‹#›</a:t>
            </a:fld>
            <a:endParaRPr lang="en-CA" altLang="en-US" sz="1800" dirty="0">
              <a:latin typeface="Calibri" pitchFamily="34" charset="0"/>
            </a:endParaRPr>
          </a:p>
        </p:txBody>
      </p:sp>
    </p:spTree>
    <p:extLst>
      <p:ext uri="{BB962C8B-B14F-4D97-AF65-F5344CB8AC3E}">
        <p14:creationId xmlns:p14="http://schemas.microsoft.com/office/powerpoint/2010/main" val="29805352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500175"/>
            <a:ext cx="10972800" cy="4625989"/>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pic>
        <p:nvPicPr>
          <p:cNvPr id="7" name="Picture 3" descr="PCT_Blue_Header_Only"/>
          <p:cNvPicPr>
            <a:picLocks noChangeAspect="1" noChangeArrowheads="1"/>
          </p:cNvPicPr>
          <p:nvPr/>
        </p:nvPicPr>
        <p:blipFill>
          <a:blip r:embed="rId12" cstate="print"/>
          <a:srcRect/>
          <a:stretch>
            <a:fillRect/>
          </a:stretch>
        </p:blipFill>
        <p:spPr bwMode="auto">
          <a:xfrm>
            <a:off x="0" y="1"/>
            <a:ext cx="12192000" cy="1196975"/>
          </a:xfrm>
          <a:prstGeom prst="rect">
            <a:avLst/>
          </a:prstGeom>
          <a:noFill/>
        </p:spPr>
      </p:pic>
      <p:sp>
        <p:nvSpPr>
          <p:cNvPr id="9" name="Title Placeholder 1"/>
          <p:cNvSpPr>
            <a:spLocks noGrp="1"/>
          </p:cNvSpPr>
          <p:nvPr>
            <p:ph type="title"/>
          </p:nvPr>
        </p:nvSpPr>
        <p:spPr>
          <a:xfrm>
            <a:off x="609600" y="274638"/>
            <a:ext cx="10972800" cy="939784"/>
          </a:xfrm>
          <a:prstGeom prst="rect">
            <a:avLst/>
          </a:prstGeom>
        </p:spPr>
        <p:txBody>
          <a:bodyPr vert="horz" lIns="91440" tIns="45720" rIns="91440" bIns="45720" rtlCol="0" anchor="ctr">
            <a:normAutofit/>
          </a:bodyPr>
          <a:lstStyle/>
          <a:p>
            <a:r>
              <a:rPr lang="en-US"/>
              <a:t>Click to edit Master title style</a:t>
            </a:r>
            <a:endParaRPr lang="en-CA" dirty="0"/>
          </a:p>
        </p:txBody>
      </p:sp>
      <p:sp>
        <p:nvSpPr>
          <p:cNvPr id="14" name="TextBox 13"/>
          <p:cNvSpPr txBox="1"/>
          <p:nvPr/>
        </p:nvSpPr>
        <p:spPr bwMode="auto">
          <a:xfrm>
            <a:off x="8969428" y="108066"/>
            <a:ext cx="2762269" cy="246221"/>
          </a:xfrm>
          <a:prstGeom prst="rect">
            <a:avLst/>
          </a:prstGeom>
          <a:noFill/>
          <a:ln w="9525">
            <a:noFill/>
            <a:miter lim="800000"/>
            <a:headEnd/>
            <a:tailEnd/>
          </a:ln>
        </p:spPr>
        <p:txBody>
          <a:bodyPr wrap="square" rtlCol="0">
            <a:spAutoFit/>
          </a:bodyPr>
          <a:lstStyle/>
          <a:p>
            <a:pPr algn="r">
              <a:spcBef>
                <a:spcPct val="50000"/>
              </a:spcBef>
            </a:pPr>
            <a:r>
              <a:rPr lang="en-CA" sz="1000" b="1" dirty="0">
                <a:solidFill>
                  <a:srgbClr val="006892"/>
                </a:solidFill>
              </a:rPr>
              <a:t>PacificCarbonTrust.com</a:t>
            </a:r>
          </a:p>
        </p:txBody>
      </p:sp>
      <p:pic>
        <p:nvPicPr>
          <p:cNvPr id="11" name="Picture 3" descr="PCT_Blue_Header_Only"/>
          <p:cNvPicPr>
            <a:picLocks noChangeAspect="1" noChangeArrowheads="1"/>
          </p:cNvPicPr>
          <p:nvPr/>
        </p:nvPicPr>
        <p:blipFill>
          <a:blip r:embed="rId12" cstate="print"/>
          <a:srcRect/>
          <a:stretch>
            <a:fillRect/>
          </a:stretch>
        </p:blipFill>
        <p:spPr bwMode="auto">
          <a:xfrm>
            <a:off x="0" y="-68826"/>
            <a:ext cx="12192000" cy="1196975"/>
          </a:xfrm>
          <a:prstGeom prst="rect">
            <a:avLst/>
          </a:prstGeom>
          <a:noFill/>
        </p:spPr>
      </p:pic>
      <p:pic>
        <p:nvPicPr>
          <p:cNvPr id="16" name="Picture 15">
            <a:extLst>
              <a:ext uri="{FF2B5EF4-FFF2-40B4-BE49-F238E27FC236}">
                <a16:creationId xmlns:a16="http://schemas.microsoft.com/office/drawing/2014/main" id="{5D8F0669-0069-4B04-BF1C-7FCEF25A0B76}"/>
              </a:ext>
            </a:extLst>
          </p:cNvPr>
          <p:cNvPicPr>
            <a:picLocks noChangeAspect="1"/>
          </p:cNvPicPr>
          <p:nvPr userDrawn="1"/>
        </p:nvPicPr>
        <p:blipFill>
          <a:blip r:embed="rId13"/>
          <a:stretch>
            <a:fillRect/>
          </a:stretch>
        </p:blipFill>
        <p:spPr>
          <a:xfrm>
            <a:off x="1" y="6237313"/>
            <a:ext cx="3431704" cy="591993"/>
          </a:xfrm>
          <a:prstGeom prst="rect">
            <a:avLst/>
          </a:prstGeom>
        </p:spPr>
      </p:pic>
    </p:spTree>
    <p:extLst>
      <p:ext uri="{BB962C8B-B14F-4D97-AF65-F5344CB8AC3E}">
        <p14:creationId xmlns:p14="http://schemas.microsoft.com/office/powerpoint/2010/main" val="341942631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hf hdr="0" ftr="0" dt="0"/>
  <p:txStyles>
    <p:titleStyle>
      <a:lvl1pPr algn="l" defTabSz="914400" rtl="0" eaLnBrk="1" latinLnBrk="0" hangingPunct="1">
        <a:spcBef>
          <a:spcPct val="0"/>
        </a:spcBef>
        <a:buNone/>
        <a:defRPr sz="3600" kern="1200">
          <a:solidFill>
            <a:schemeClr val="bg1"/>
          </a:solidFill>
          <a:latin typeface="+mj-lt"/>
          <a:ea typeface="+mj-ea"/>
          <a:cs typeface="+mj-cs"/>
        </a:defRPr>
      </a:lvl1pPr>
    </p:titleStyle>
    <p:bodyStyle>
      <a:lvl1pPr marL="270000" indent="-270000" algn="l" defTabSz="914400" rtl="0" eaLnBrk="1" latinLnBrk="0" hangingPunct="1">
        <a:spcBef>
          <a:spcPts val="800"/>
        </a:spcBef>
        <a:buClrTx/>
        <a:buFont typeface="Wingdings" pitchFamily="2" charset="2"/>
        <a:buChar char="§"/>
        <a:defRPr sz="2400" kern="1200">
          <a:solidFill>
            <a:schemeClr val="tx1"/>
          </a:solidFill>
          <a:latin typeface="+mn-lt"/>
          <a:ea typeface="+mn-ea"/>
          <a:cs typeface="+mn-cs"/>
        </a:defRPr>
      </a:lvl1pPr>
      <a:lvl2pPr marL="742950" indent="-285750" algn="l" defTabSz="914400" rtl="0" eaLnBrk="1" latinLnBrk="0" hangingPunct="1">
        <a:spcBef>
          <a:spcPts val="600"/>
        </a:spcBef>
        <a:buClrTx/>
        <a:buFont typeface="Calibri"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ts val="600"/>
        </a:spcBef>
        <a:buClrTx/>
        <a:buFont typeface="Wingdings" pitchFamily="2" charset="2"/>
        <a:buChar char="§"/>
        <a:defRPr sz="1800" kern="1200">
          <a:solidFill>
            <a:schemeClr val="tx1"/>
          </a:solidFill>
          <a:latin typeface="+mn-lt"/>
          <a:ea typeface="+mn-ea"/>
          <a:cs typeface="+mn-cs"/>
        </a:defRPr>
      </a:lvl3pPr>
      <a:lvl4pPr marL="1600200" indent="-228600" algn="l" defTabSz="914400" rtl="0" eaLnBrk="1" latinLnBrk="0" hangingPunct="1">
        <a:spcBef>
          <a:spcPts val="600"/>
        </a:spcBef>
        <a:buClrTx/>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ts val="600"/>
        </a:spcBef>
        <a:buClrTx/>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C9AF8257-67C2-43C7-8CD7-B4302A8E2D6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745"/>
          <a:stretch/>
        </p:blipFill>
        <p:spPr bwMode="auto">
          <a:xfrm>
            <a:off x="0" y="-60326"/>
            <a:ext cx="12192000" cy="6925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a:extLst>
              <a:ext uri="{FF2B5EF4-FFF2-40B4-BE49-F238E27FC236}">
                <a16:creationId xmlns:a16="http://schemas.microsoft.com/office/drawing/2014/main" id="{66461513-7432-496D-BC84-F863FFAE54CA}"/>
              </a:ext>
            </a:extLst>
          </p:cNvPr>
          <p:cNvSpPr>
            <a:spLocks noGrp="1"/>
          </p:cNvSpPr>
          <p:nvPr>
            <p:ph idx="1"/>
          </p:nvPr>
        </p:nvSpPr>
        <p:spPr>
          <a:xfrm>
            <a:off x="1988284" y="659219"/>
            <a:ext cx="8310534" cy="5553161"/>
          </a:xfrm>
          <a:solidFill>
            <a:schemeClr val="bg1">
              <a:alpha val="70000"/>
            </a:schemeClr>
          </a:solidFill>
        </p:spPr>
        <p:txBody>
          <a:bodyPr>
            <a:normAutofit fontScale="92500" lnSpcReduction="20000"/>
          </a:bodyPr>
          <a:lstStyle/>
          <a:p>
            <a:pPr marL="1347788" indent="-1347788" algn="ctr">
              <a:spcBef>
                <a:spcPts val="1200"/>
              </a:spcBef>
              <a:buNone/>
              <a:tabLst>
                <a:tab pos="1347788" algn="l"/>
              </a:tabLst>
            </a:pPr>
            <a:endParaRPr lang="en-US" sz="3500" b="1" dirty="0"/>
          </a:p>
          <a:p>
            <a:pPr marL="1347788" indent="-1347788" algn="ctr">
              <a:spcBef>
                <a:spcPts val="1200"/>
              </a:spcBef>
              <a:buNone/>
              <a:tabLst>
                <a:tab pos="1347788" algn="l"/>
              </a:tabLst>
            </a:pPr>
            <a:r>
              <a:rPr lang="en-US" sz="3400" b="1" dirty="0"/>
              <a:t>Exploring Options for Meeting </a:t>
            </a:r>
          </a:p>
          <a:p>
            <a:pPr marL="1347788" indent="-1347788" algn="ctr">
              <a:spcBef>
                <a:spcPts val="1200"/>
              </a:spcBef>
              <a:buNone/>
              <a:tabLst>
                <a:tab pos="1347788" algn="l"/>
              </a:tabLst>
            </a:pPr>
            <a:r>
              <a:rPr lang="en-US" sz="3400" b="1" dirty="0"/>
              <a:t>Habitat Requirements that will Allow for </a:t>
            </a:r>
          </a:p>
          <a:p>
            <a:pPr marL="1347788" indent="-1347788" algn="ctr">
              <a:spcBef>
                <a:spcPts val="1200"/>
              </a:spcBef>
              <a:buNone/>
              <a:tabLst>
                <a:tab pos="1347788" algn="l"/>
              </a:tabLst>
            </a:pPr>
            <a:r>
              <a:rPr lang="en-US" sz="3400" b="1" dirty="0"/>
              <a:t>Long-Term Recovery of Caribou</a:t>
            </a:r>
          </a:p>
          <a:p>
            <a:pPr marL="1347788" indent="-1347788" algn="ctr">
              <a:spcBef>
                <a:spcPts val="1200"/>
              </a:spcBef>
              <a:buNone/>
              <a:tabLst>
                <a:tab pos="1347788" algn="l"/>
              </a:tabLst>
            </a:pPr>
            <a:endParaRPr lang="en-US" sz="2300" b="1" dirty="0"/>
          </a:p>
          <a:p>
            <a:pPr marL="1347788" indent="-1347788" algn="ctr">
              <a:spcBef>
                <a:spcPts val="1200"/>
              </a:spcBef>
              <a:buNone/>
              <a:tabLst>
                <a:tab pos="1347788" algn="l"/>
              </a:tabLst>
            </a:pPr>
            <a:r>
              <a:rPr lang="en-US" sz="2300" b="1" dirty="0"/>
              <a:t>Presented to the Revelstoke Complex and Central </a:t>
            </a:r>
            <a:r>
              <a:rPr lang="en-US" sz="2300" b="1" dirty="0" err="1"/>
              <a:t>Selkirks</a:t>
            </a:r>
            <a:r>
              <a:rPr lang="en-US" sz="2300" b="1" dirty="0"/>
              <a:t> </a:t>
            </a:r>
          </a:p>
          <a:p>
            <a:pPr marL="1347788" indent="-1347788" algn="ctr">
              <a:spcBef>
                <a:spcPts val="1200"/>
              </a:spcBef>
              <a:buNone/>
              <a:tabLst>
                <a:tab pos="1347788" algn="l"/>
              </a:tabLst>
            </a:pPr>
            <a:r>
              <a:rPr lang="en-US" sz="2300" b="1" dirty="0"/>
              <a:t>Technical Working Group Subgroup</a:t>
            </a:r>
            <a:endParaRPr lang="en-US" sz="2300" dirty="0"/>
          </a:p>
          <a:p>
            <a:pPr marL="1347788" indent="-1347788" algn="ctr">
              <a:spcBef>
                <a:spcPts val="1200"/>
              </a:spcBef>
              <a:buNone/>
              <a:tabLst>
                <a:tab pos="1347788" algn="l"/>
              </a:tabLst>
            </a:pPr>
            <a:r>
              <a:rPr lang="en-US" sz="2300" dirty="0"/>
              <a:t>by</a:t>
            </a:r>
          </a:p>
          <a:p>
            <a:pPr marL="1347788" indent="-1347788" algn="ctr">
              <a:spcBef>
                <a:spcPts val="1200"/>
              </a:spcBef>
              <a:buNone/>
              <a:tabLst>
                <a:tab pos="1347788" algn="l"/>
              </a:tabLst>
            </a:pPr>
            <a:r>
              <a:rPr lang="en-US" sz="2300" dirty="0"/>
              <a:t> BC Caribou Recovery Science Team representatives:</a:t>
            </a:r>
          </a:p>
          <a:p>
            <a:pPr marL="1347788" indent="-1347788" algn="ctr">
              <a:spcBef>
                <a:spcPts val="1200"/>
              </a:spcBef>
              <a:buNone/>
              <a:tabLst>
                <a:tab pos="1347788" algn="l"/>
              </a:tabLst>
            </a:pPr>
            <a:r>
              <a:rPr lang="en-US" sz="2300" b="1" dirty="0"/>
              <a:t>Kathi Zimmerman, Bevan Ernst, Aaron Reid and Leo DeGroot</a:t>
            </a:r>
          </a:p>
          <a:p>
            <a:pPr marL="1347788" indent="-1347788" algn="ctr">
              <a:spcBef>
                <a:spcPts val="1200"/>
              </a:spcBef>
              <a:buNone/>
              <a:tabLst>
                <a:tab pos="1347788" algn="l"/>
              </a:tabLst>
            </a:pPr>
            <a:endParaRPr lang="en-US" sz="2300" dirty="0"/>
          </a:p>
          <a:p>
            <a:pPr marL="1347788" indent="-1347788" algn="ctr">
              <a:spcBef>
                <a:spcPts val="1200"/>
              </a:spcBef>
              <a:buNone/>
              <a:tabLst>
                <a:tab pos="1347788" algn="l"/>
              </a:tabLst>
            </a:pPr>
            <a:r>
              <a:rPr lang="en-US" sz="2300" b="1" dirty="0"/>
              <a:t>May 25, 2021</a:t>
            </a:r>
          </a:p>
        </p:txBody>
      </p:sp>
      <p:sp>
        <p:nvSpPr>
          <p:cNvPr id="2" name="Slide Number Placeholder 1">
            <a:extLst>
              <a:ext uri="{FF2B5EF4-FFF2-40B4-BE49-F238E27FC236}">
                <a16:creationId xmlns:a16="http://schemas.microsoft.com/office/drawing/2014/main" id="{C61B8594-DC45-4B9A-948D-84B4C6040F5F}"/>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4B6E8C1-C6E0-4325-A1E8-8104931C6BAC}" type="slidenum">
              <a:rPr lang="en-CA" smtClean="0"/>
              <a:pPr/>
              <a:t>1</a:t>
            </a:fld>
            <a:endParaRPr lang="en-CA"/>
          </a:p>
        </p:txBody>
      </p:sp>
    </p:spTree>
    <p:extLst>
      <p:ext uri="{BB962C8B-B14F-4D97-AF65-F5344CB8AC3E}">
        <p14:creationId xmlns:p14="http://schemas.microsoft.com/office/powerpoint/2010/main" val="16689337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2DFF80B-E8F3-4F6A-9F94-6A5725B9F751}"/>
              </a:ext>
            </a:extLst>
          </p:cNvPr>
          <p:cNvSpPr>
            <a:spLocks noGrp="1"/>
          </p:cNvSpPr>
          <p:nvPr>
            <p:ph idx="1"/>
          </p:nvPr>
        </p:nvSpPr>
        <p:spPr>
          <a:xfrm>
            <a:off x="609599" y="1711842"/>
            <a:ext cx="11107668" cy="4635169"/>
          </a:xfrm>
        </p:spPr>
        <p:txBody>
          <a:bodyPr>
            <a:normAutofit fontScale="92500"/>
          </a:bodyPr>
          <a:lstStyle/>
          <a:p>
            <a:pPr marL="355600" indent="-355600">
              <a:spcBef>
                <a:spcPts val="0"/>
              </a:spcBef>
              <a:spcAft>
                <a:spcPts val="2400"/>
              </a:spcAft>
              <a:buFont typeface="+mj-lt"/>
              <a:buAutoNum type="arabicPeriod"/>
            </a:pPr>
            <a:r>
              <a:rPr lang="en-CA" b="1" dirty="0">
                <a:solidFill>
                  <a:schemeClr val="accent2">
                    <a:lumMod val="75000"/>
                  </a:schemeClr>
                </a:solidFill>
              </a:rPr>
              <a:t>Sharing and building knowledge </a:t>
            </a:r>
            <a:r>
              <a:rPr lang="en-CA" b="1" dirty="0"/>
              <a:t>and understanding from all perspectives to work towards collaborative options that could achieve recovery for caribou</a:t>
            </a:r>
            <a:endParaRPr lang="en-CA" b="1" dirty="0">
              <a:highlight>
                <a:srgbClr val="FFFF00"/>
              </a:highlight>
            </a:endParaRPr>
          </a:p>
          <a:p>
            <a:pPr marL="355600" indent="-355600">
              <a:spcBef>
                <a:spcPts val="0"/>
              </a:spcBef>
              <a:spcAft>
                <a:spcPts val="2400"/>
              </a:spcAft>
              <a:buFont typeface="+mj-lt"/>
              <a:buAutoNum type="arabicPeriod"/>
            </a:pPr>
            <a:r>
              <a:rPr lang="en-CA" b="1" dirty="0">
                <a:solidFill>
                  <a:schemeClr val="accent2">
                    <a:lumMod val="75000"/>
                  </a:schemeClr>
                </a:solidFill>
              </a:rPr>
              <a:t>Review preliminary information </a:t>
            </a:r>
            <a:r>
              <a:rPr lang="en-CA" b="1" dirty="0"/>
              <a:t>of Scenarios the Caribou Recovery Science Team has been exploring for how to achieve recovery while mitigating impacts to timber harvest</a:t>
            </a:r>
          </a:p>
          <a:p>
            <a:pPr marL="355600" indent="-355600">
              <a:spcBef>
                <a:spcPts val="0"/>
              </a:spcBef>
              <a:spcAft>
                <a:spcPts val="2400"/>
              </a:spcAft>
              <a:buFont typeface="+mj-lt"/>
              <a:buAutoNum type="arabicPeriod"/>
            </a:pPr>
            <a:r>
              <a:rPr lang="en-CA" b="1" dirty="0">
                <a:solidFill>
                  <a:schemeClr val="accent2">
                    <a:lumMod val="75000"/>
                  </a:schemeClr>
                </a:solidFill>
              </a:rPr>
              <a:t>Discuss Scenarios “without prejudice” </a:t>
            </a:r>
            <a:r>
              <a:rPr lang="en-CA" b="1" dirty="0"/>
              <a:t>– </a:t>
            </a:r>
            <a:r>
              <a:rPr lang="en-US" b="1" dirty="0"/>
              <a:t>this is not intended to impact Indigenous Nations rights and title </a:t>
            </a:r>
            <a:endParaRPr lang="en-CA" i="1" dirty="0">
              <a:solidFill>
                <a:srgbClr val="FF0000"/>
              </a:solidFill>
            </a:endParaRPr>
          </a:p>
          <a:p>
            <a:pPr marL="355600" indent="-355600">
              <a:spcBef>
                <a:spcPts val="0"/>
              </a:spcBef>
              <a:spcAft>
                <a:spcPts val="2400"/>
              </a:spcAft>
              <a:buFont typeface="+mj-lt"/>
              <a:buAutoNum type="arabicPeriod"/>
            </a:pPr>
            <a:r>
              <a:rPr lang="en-CA" b="1" dirty="0">
                <a:solidFill>
                  <a:schemeClr val="accent2">
                    <a:lumMod val="75000"/>
                  </a:schemeClr>
                </a:solidFill>
              </a:rPr>
              <a:t>Think broadly </a:t>
            </a:r>
            <a:r>
              <a:rPr lang="en-CA" b="1" dirty="0"/>
              <a:t>and consider influence of neighbouring herds, TSAs/TFLs &amp; communities</a:t>
            </a:r>
          </a:p>
          <a:p>
            <a:pPr marL="355600" indent="-355600">
              <a:spcBef>
                <a:spcPts val="0"/>
              </a:spcBef>
              <a:spcAft>
                <a:spcPts val="2400"/>
              </a:spcAft>
              <a:buFont typeface="+mj-lt"/>
              <a:buAutoNum type="arabicPeriod"/>
            </a:pPr>
            <a:r>
              <a:rPr lang="en-CA" b="1" dirty="0">
                <a:solidFill>
                  <a:schemeClr val="accent2">
                    <a:lumMod val="75000"/>
                  </a:schemeClr>
                </a:solidFill>
              </a:rPr>
              <a:t>Ask questions </a:t>
            </a:r>
            <a:r>
              <a:rPr lang="en-CA" b="1" dirty="0"/>
              <a:t>and have open and respectful dialogue</a:t>
            </a:r>
          </a:p>
          <a:p>
            <a:pPr marL="355600" indent="-355600">
              <a:spcBef>
                <a:spcPts val="0"/>
              </a:spcBef>
              <a:spcAft>
                <a:spcPts val="2400"/>
              </a:spcAft>
              <a:buFont typeface="+mj-lt"/>
              <a:buAutoNum type="arabicPeriod"/>
            </a:pPr>
            <a:endParaRPr lang="en-CA" dirty="0"/>
          </a:p>
        </p:txBody>
      </p:sp>
      <p:sp>
        <p:nvSpPr>
          <p:cNvPr id="3" name="Title 2">
            <a:extLst>
              <a:ext uri="{FF2B5EF4-FFF2-40B4-BE49-F238E27FC236}">
                <a16:creationId xmlns:a16="http://schemas.microsoft.com/office/drawing/2014/main" id="{0A621E6D-00EC-43B2-BC1E-FB292D40BDF8}"/>
              </a:ext>
            </a:extLst>
          </p:cNvPr>
          <p:cNvSpPr>
            <a:spLocks noGrp="1"/>
          </p:cNvSpPr>
          <p:nvPr>
            <p:ph type="title"/>
          </p:nvPr>
        </p:nvSpPr>
        <p:spPr>
          <a:xfrm>
            <a:off x="609600" y="72337"/>
            <a:ext cx="10972800" cy="939784"/>
          </a:xfrm>
        </p:spPr>
        <p:txBody>
          <a:bodyPr>
            <a:normAutofit/>
          </a:bodyPr>
          <a:lstStyle/>
          <a:p>
            <a:r>
              <a:rPr lang="en-CA" dirty="0"/>
              <a:t>We are here today to talk about…</a:t>
            </a:r>
          </a:p>
        </p:txBody>
      </p:sp>
    </p:spTree>
    <p:extLst>
      <p:ext uri="{BB962C8B-B14F-4D97-AF65-F5344CB8AC3E}">
        <p14:creationId xmlns:p14="http://schemas.microsoft.com/office/powerpoint/2010/main" val="25330668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CFB4B27-6B80-45C0-9700-006864E7E240}"/>
              </a:ext>
            </a:extLst>
          </p:cNvPr>
          <p:cNvSpPr/>
          <p:nvPr/>
        </p:nvSpPr>
        <p:spPr>
          <a:xfrm>
            <a:off x="615359" y="1359649"/>
            <a:ext cx="10651056" cy="1484394"/>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TextBox 5">
            <a:extLst>
              <a:ext uri="{FF2B5EF4-FFF2-40B4-BE49-F238E27FC236}">
                <a16:creationId xmlns:a16="http://schemas.microsoft.com/office/drawing/2014/main" id="{987D2A1B-F9AD-4875-B1C8-F11F6F4B9D26}"/>
              </a:ext>
            </a:extLst>
          </p:cNvPr>
          <p:cNvSpPr txBox="1"/>
          <p:nvPr/>
        </p:nvSpPr>
        <p:spPr>
          <a:xfrm>
            <a:off x="662731" y="2993514"/>
            <a:ext cx="11204372" cy="3120726"/>
          </a:xfrm>
          <a:prstGeom prst="rect">
            <a:avLst/>
          </a:prstGeom>
          <a:noFill/>
          <a:ln>
            <a:noFill/>
          </a:ln>
        </p:spPr>
        <p:txBody>
          <a:bodyPr wrap="square" rtlCol="0">
            <a:spAutoFit/>
          </a:bodyPr>
          <a:lstStyle/>
          <a:p>
            <a:pPr marL="342900" indent="-342900">
              <a:lnSpc>
                <a:spcPct val="114000"/>
              </a:lnSpc>
              <a:buFont typeface="Arial" panose="020B0604020202020204" pitchFamily="34" charset="0"/>
              <a:buChar char="•"/>
            </a:pPr>
            <a:r>
              <a:rPr lang="en-US" sz="2400" b="1" dirty="0"/>
              <a:t>What does recovery mean? </a:t>
            </a:r>
            <a:r>
              <a:rPr lang="en-US" sz="2400" b="1" i="1" dirty="0">
                <a:solidFill>
                  <a:srgbClr val="80C77D"/>
                </a:solidFill>
              </a:rPr>
              <a:t>Self-sustaining</a:t>
            </a:r>
          </a:p>
          <a:p>
            <a:pPr marL="285750" indent="-285750">
              <a:lnSpc>
                <a:spcPct val="114000"/>
              </a:lnSpc>
              <a:buFont typeface="Arial" panose="020B0604020202020204" pitchFamily="34" charset="0"/>
              <a:buChar char="•"/>
            </a:pPr>
            <a:endParaRPr lang="en-US" sz="1200" b="1" dirty="0"/>
          </a:p>
          <a:p>
            <a:pPr marL="342900" indent="-342900">
              <a:lnSpc>
                <a:spcPct val="114000"/>
              </a:lnSpc>
              <a:buFont typeface="Arial" panose="020B0604020202020204" pitchFamily="34" charset="0"/>
              <a:buChar char="•"/>
            </a:pPr>
            <a:r>
              <a:rPr lang="en-US" sz="2400" b="1" dirty="0"/>
              <a:t>What do caribou need to meet their habitat requirements? </a:t>
            </a:r>
            <a:r>
              <a:rPr lang="en-US" sz="2400" b="1" i="1" dirty="0">
                <a:solidFill>
                  <a:srgbClr val="80C77D"/>
                </a:solidFill>
              </a:rPr>
              <a:t>Food, shelter, escape </a:t>
            </a:r>
          </a:p>
          <a:p>
            <a:pPr marL="285750" indent="-285750">
              <a:lnSpc>
                <a:spcPct val="114000"/>
              </a:lnSpc>
              <a:buFont typeface="Arial" panose="020B0604020202020204" pitchFamily="34" charset="0"/>
              <a:buChar char="•"/>
            </a:pPr>
            <a:endParaRPr lang="en-US" sz="1200" b="1" dirty="0"/>
          </a:p>
          <a:p>
            <a:pPr marL="342900" indent="-342900">
              <a:lnSpc>
                <a:spcPct val="114000"/>
              </a:lnSpc>
              <a:buFont typeface="Arial" panose="020B0604020202020204" pitchFamily="34" charset="0"/>
              <a:buChar char="•"/>
            </a:pPr>
            <a:r>
              <a:rPr lang="en-US" sz="2400" b="1" dirty="0"/>
              <a:t>Is there room for flexibility?</a:t>
            </a:r>
          </a:p>
          <a:p>
            <a:pPr marL="285750" indent="-285750">
              <a:lnSpc>
                <a:spcPct val="114000"/>
              </a:lnSpc>
              <a:buFont typeface="Arial" panose="020B0604020202020204" pitchFamily="34" charset="0"/>
              <a:buChar char="•"/>
            </a:pPr>
            <a:endParaRPr lang="en-US" sz="1200" b="1" dirty="0"/>
          </a:p>
          <a:p>
            <a:pPr marL="342900" indent="-342900">
              <a:lnSpc>
                <a:spcPct val="114000"/>
              </a:lnSpc>
              <a:buFont typeface="Arial" panose="020B0604020202020204" pitchFamily="34" charset="0"/>
              <a:buChar char="•"/>
            </a:pPr>
            <a:r>
              <a:rPr lang="en-US" sz="2400" b="1" dirty="0"/>
              <a:t>What would the timber volume impacts be?</a:t>
            </a:r>
          </a:p>
          <a:p>
            <a:pPr marL="285750" indent="-285750">
              <a:lnSpc>
                <a:spcPct val="114000"/>
              </a:lnSpc>
              <a:buFont typeface="Arial" panose="020B0604020202020204" pitchFamily="34" charset="0"/>
              <a:buChar char="•"/>
            </a:pPr>
            <a:endParaRPr lang="en-US" sz="1200" b="1" dirty="0"/>
          </a:p>
          <a:p>
            <a:pPr marL="342900" indent="-342900">
              <a:lnSpc>
                <a:spcPct val="114000"/>
              </a:lnSpc>
              <a:buFont typeface="Arial" panose="020B0604020202020204" pitchFamily="34" charset="0"/>
              <a:buChar char="•"/>
            </a:pPr>
            <a:r>
              <a:rPr lang="en-US" sz="2400" b="1" dirty="0"/>
              <a:t>What other impacts need to be considered?</a:t>
            </a:r>
            <a:endParaRPr lang="en-US" sz="2400" dirty="0">
              <a:solidFill>
                <a:schemeClr val="bg2">
                  <a:lumMod val="65000"/>
                </a:schemeClr>
              </a:solidFill>
            </a:endParaRPr>
          </a:p>
        </p:txBody>
      </p:sp>
      <p:sp>
        <p:nvSpPr>
          <p:cNvPr id="5" name="TextBox 4">
            <a:extLst>
              <a:ext uri="{FF2B5EF4-FFF2-40B4-BE49-F238E27FC236}">
                <a16:creationId xmlns:a16="http://schemas.microsoft.com/office/drawing/2014/main" id="{CF8F4AB6-E521-49A0-8F35-CD89D75CB3A4}"/>
              </a:ext>
            </a:extLst>
          </p:cNvPr>
          <p:cNvSpPr txBox="1"/>
          <p:nvPr/>
        </p:nvSpPr>
        <p:spPr bwMode="auto">
          <a:xfrm>
            <a:off x="861178" y="1459047"/>
            <a:ext cx="10201012" cy="1384995"/>
          </a:xfrm>
          <a:prstGeom prst="rect">
            <a:avLst/>
          </a:prstGeom>
          <a:noFill/>
          <a:ln w="9525">
            <a:noFill/>
            <a:miter lim="800000"/>
            <a:headEnd/>
            <a:tailEnd/>
          </a:ln>
        </p:spPr>
        <p:txBody>
          <a:bodyPr wrap="square" rtlCol="0">
            <a:spAutoFit/>
          </a:bodyPr>
          <a:lstStyle/>
          <a:p>
            <a:pPr algn="r">
              <a:spcBef>
                <a:spcPct val="50000"/>
              </a:spcBef>
            </a:pPr>
            <a:r>
              <a:rPr lang="en-US" sz="2400" b="1" dirty="0"/>
              <a:t>“</a:t>
            </a:r>
            <a:r>
              <a:rPr lang="en-US" sz="2400" b="1" i="1" dirty="0"/>
              <a:t>Without incremental habitat protection, there is no long-term solution that keeps caribou on the landscape without constant management interventions.</a:t>
            </a:r>
            <a:r>
              <a:rPr lang="en-US" sz="2400" b="1" dirty="0"/>
              <a:t>”</a:t>
            </a:r>
          </a:p>
          <a:p>
            <a:pPr algn="r">
              <a:spcBef>
                <a:spcPct val="50000"/>
              </a:spcBef>
            </a:pPr>
            <a:r>
              <a:rPr lang="en-US" sz="2400" b="1" dirty="0"/>
              <a:t>        </a:t>
            </a:r>
            <a:r>
              <a:rPr lang="en-US" sz="2400" dirty="0"/>
              <a:t>– Darcy Peel</a:t>
            </a:r>
          </a:p>
        </p:txBody>
      </p:sp>
      <p:sp>
        <p:nvSpPr>
          <p:cNvPr id="8" name="Title 7">
            <a:extLst>
              <a:ext uri="{FF2B5EF4-FFF2-40B4-BE49-F238E27FC236}">
                <a16:creationId xmlns:a16="http://schemas.microsoft.com/office/drawing/2014/main" id="{2CCDCBF7-1FA3-4E45-A16F-44DF492D664B}"/>
              </a:ext>
            </a:extLst>
          </p:cNvPr>
          <p:cNvSpPr>
            <a:spLocks noGrp="1"/>
          </p:cNvSpPr>
          <p:nvPr>
            <p:ph type="title"/>
          </p:nvPr>
        </p:nvSpPr>
        <p:spPr>
          <a:xfrm>
            <a:off x="609600" y="90080"/>
            <a:ext cx="10972800" cy="939784"/>
          </a:xfrm>
        </p:spPr>
        <p:txBody>
          <a:bodyPr/>
          <a:lstStyle/>
          <a:p>
            <a:r>
              <a:rPr lang="en-CA" dirty="0"/>
              <a:t>Habitat is foundational to recovering caribou</a:t>
            </a:r>
          </a:p>
        </p:txBody>
      </p:sp>
    </p:spTree>
    <p:extLst>
      <p:ext uri="{BB962C8B-B14F-4D97-AF65-F5344CB8AC3E}">
        <p14:creationId xmlns:p14="http://schemas.microsoft.com/office/powerpoint/2010/main" val="2878556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BFCE41C-0B0D-4979-B4F4-AFAB5E41C9CC}"/>
              </a:ext>
            </a:extLst>
          </p:cNvPr>
          <p:cNvSpPr>
            <a:spLocks noGrp="1"/>
          </p:cNvSpPr>
          <p:nvPr>
            <p:ph idx="1"/>
          </p:nvPr>
        </p:nvSpPr>
        <p:spPr>
          <a:xfrm>
            <a:off x="248093" y="1542705"/>
            <a:ext cx="2898967" cy="4625989"/>
          </a:xfrm>
        </p:spPr>
        <p:txBody>
          <a:bodyPr/>
          <a:lstStyle/>
          <a:p>
            <a:r>
              <a:rPr lang="en-CA" dirty="0"/>
              <a:t>55 herds</a:t>
            </a:r>
          </a:p>
          <a:p>
            <a:r>
              <a:rPr lang="en-CA" dirty="0"/>
              <a:t>5 ecotypes</a:t>
            </a:r>
          </a:p>
          <a:p>
            <a:r>
              <a:rPr lang="en-CA" dirty="0"/>
              <a:t>SARA-listed </a:t>
            </a:r>
          </a:p>
          <a:p>
            <a:r>
              <a:rPr lang="en-CA" dirty="0"/>
              <a:t>Scenarios explored in Southern Group, expanding to Northern Group</a:t>
            </a:r>
          </a:p>
          <a:p>
            <a:r>
              <a:rPr lang="en-CA" dirty="0"/>
              <a:t>Every herd area IS unique, no one-size-fits all solution</a:t>
            </a:r>
          </a:p>
        </p:txBody>
      </p:sp>
      <p:sp>
        <p:nvSpPr>
          <p:cNvPr id="3" name="Title 2">
            <a:extLst>
              <a:ext uri="{FF2B5EF4-FFF2-40B4-BE49-F238E27FC236}">
                <a16:creationId xmlns:a16="http://schemas.microsoft.com/office/drawing/2014/main" id="{C135B2F6-9B32-43D6-B537-2A94C1363507}"/>
              </a:ext>
            </a:extLst>
          </p:cNvPr>
          <p:cNvSpPr>
            <a:spLocks noGrp="1"/>
          </p:cNvSpPr>
          <p:nvPr>
            <p:ph type="title"/>
          </p:nvPr>
        </p:nvSpPr>
        <p:spPr>
          <a:xfrm>
            <a:off x="248093" y="115150"/>
            <a:ext cx="3022378" cy="939784"/>
          </a:xfrm>
        </p:spPr>
        <p:txBody>
          <a:bodyPr/>
          <a:lstStyle/>
          <a:p>
            <a:r>
              <a:rPr lang="en-CA" dirty="0"/>
              <a:t>Caribou in BC:</a:t>
            </a:r>
          </a:p>
        </p:txBody>
      </p:sp>
      <p:pic>
        <p:nvPicPr>
          <p:cNvPr id="4" name="Picture 3">
            <a:extLst>
              <a:ext uri="{FF2B5EF4-FFF2-40B4-BE49-F238E27FC236}">
                <a16:creationId xmlns:a16="http://schemas.microsoft.com/office/drawing/2014/main" id="{C7315731-F851-4C64-BE7A-B36F26848D2D}"/>
              </a:ext>
            </a:extLst>
          </p:cNvPr>
          <p:cNvPicPr>
            <a:picLocks noChangeAspect="1"/>
          </p:cNvPicPr>
          <p:nvPr/>
        </p:nvPicPr>
        <p:blipFill rotWithShape="1">
          <a:blip r:embed="rId2"/>
          <a:srcRect l="802" t="927" r="2363" b="927"/>
          <a:stretch/>
        </p:blipFill>
        <p:spPr>
          <a:xfrm>
            <a:off x="3512339" y="81431"/>
            <a:ext cx="8639107" cy="6730998"/>
          </a:xfrm>
          <a:prstGeom prst="rect">
            <a:avLst/>
          </a:prstGeom>
          <a:ln w="38100">
            <a:solidFill>
              <a:schemeClr val="tx2"/>
            </a:solidFill>
          </a:ln>
        </p:spPr>
      </p:pic>
      <p:cxnSp>
        <p:nvCxnSpPr>
          <p:cNvPr id="5" name="Straight Connector 4">
            <a:extLst>
              <a:ext uri="{FF2B5EF4-FFF2-40B4-BE49-F238E27FC236}">
                <a16:creationId xmlns:a16="http://schemas.microsoft.com/office/drawing/2014/main" id="{8D6AF5DB-076A-4B90-B87F-3B6A439DCC35}"/>
              </a:ext>
            </a:extLst>
          </p:cNvPr>
          <p:cNvCxnSpPr>
            <a:cxnSpLocks/>
          </p:cNvCxnSpPr>
          <p:nvPr/>
        </p:nvCxnSpPr>
        <p:spPr>
          <a:xfrm>
            <a:off x="4529117" y="2033956"/>
            <a:ext cx="7452000" cy="0"/>
          </a:xfrm>
          <a:prstGeom prst="line">
            <a:avLst/>
          </a:prstGeom>
          <a:ln w="44450">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6" name="Content Placeholder 1">
            <a:extLst>
              <a:ext uri="{FF2B5EF4-FFF2-40B4-BE49-F238E27FC236}">
                <a16:creationId xmlns:a16="http://schemas.microsoft.com/office/drawing/2014/main" id="{1C60E5D9-B8A9-4371-A062-AF6C79389D58}"/>
              </a:ext>
            </a:extLst>
          </p:cNvPr>
          <p:cNvSpPr txBox="1">
            <a:spLocks/>
          </p:cNvSpPr>
          <p:nvPr/>
        </p:nvSpPr>
        <p:spPr>
          <a:xfrm>
            <a:off x="9743436" y="2051911"/>
            <a:ext cx="2363189" cy="2015752"/>
          </a:xfrm>
          <a:prstGeom prst="rect">
            <a:avLst/>
          </a:prstGeom>
        </p:spPr>
        <p:txBody>
          <a:bodyPr vert="horz" lIns="91440" tIns="45720" rIns="91440" bIns="45720" rtlCol="0">
            <a:normAutofit/>
          </a:bodyPr>
          <a:lstStyle>
            <a:lvl1pPr marL="270000" indent="-270000" algn="l" defTabSz="914400" rtl="0" eaLnBrk="1" latinLnBrk="0" hangingPunct="1">
              <a:spcBef>
                <a:spcPts val="600"/>
              </a:spcBef>
              <a:buClrTx/>
              <a:buFont typeface="Wingdings" pitchFamily="2" charset="2"/>
              <a:buChar char="§"/>
              <a:defRPr sz="2400" kern="1200">
                <a:solidFill>
                  <a:schemeClr val="tx1"/>
                </a:solidFill>
                <a:latin typeface="+mn-lt"/>
                <a:ea typeface="+mn-ea"/>
                <a:cs typeface="+mn-cs"/>
              </a:defRPr>
            </a:lvl1pPr>
            <a:lvl2pPr marL="742950" indent="-285750" algn="l" defTabSz="914400" rtl="0" eaLnBrk="1" latinLnBrk="0" hangingPunct="1">
              <a:spcBef>
                <a:spcPts val="600"/>
              </a:spcBef>
              <a:buClrTx/>
              <a:buFont typeface="Calibri"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ts val="600"/>
              </a:spcBef>
              <a:buClrTx/>
              <a:buFont typeface="Wingdings" pitchFamily="2" charset="2"/>
              <a:buChar char="§"/>
              <a:defRPr sz="1800" kern="1200">
                <a:solidFill>
                  <a:schemeClr val="tx1"/>
                </a:solidFill>
                <a:latin typeface="+mn-lt"/>
                <a:ea typeface="+mn-ea"/>
                <a:cs typeface="+mn-cs"/>
              </a:defRPr>
            </a:lvl3pPr>
            <a:lvl4pPr marL="1600200" indent="-228600" algn="l" defTabSz="914400" rtl="0" eaLnBrk="1" latinLnBrk="0" hangingPunct="1">
              <a:spcBef>
                <a:spcPts val="600"/>
              </a:spcBef>
              <a:buClrTx/>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ts val="600"/>
              </a:spcBef>
              <a:buClrTx/>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CA" sz="1800" dirty="0"/>
              <a:t>Southern Mtn Caribou are Threatened under SARA – Recovery Strategy, 2014</a:t>
            </a:r>
          </a:p>
        </p:txBody>
      </p:sp>
      <p:sp>
        <p:nvSpPr>
          <p:cNvPr id="7" name="Content Placeholder 1">
            <a:extLst>
              <a:ext uri="{FF2B5EF4-FFF2-40B4-BE49-F238E27FC236}">
                <a16:creationId xmlns:a16="http://schemas.microsoft.com/office/drawing/2014/main" id="{A769C75D-387F-4F82-9A14-1ACC98C1B9E5}"/>
              </a:ext>
            </a:extLst>
          </p:cNvPr>
          <p:cNvSpPr txBox="1">
            <a:spLocks/>
          </p:cNvSpPr>
          <p:nvPr/>
        </p:nvSpPr>
        <p:spPr>
          <a:xfrm>
            <a:off x="9475694" y="99361"/>
            <a:ext cx="2670501" cy="908765"/>
          </a:xfrm>
          <a:prstGeom prst="rect">
            <a:avLst/>
          </a:prstGeom>
          <a:solidFill>
            <a:srgbClr val="E6E6E6"/>
          </a:solidFill>
        </p:spPr>
        <p:txBody>
          <a:bodyPr vert="horz" lIns="91440" tIns="45720" rIns="91440" bIns="45720" rtlCol="0">
            <a:normAutofit/>
          </a:bodyPr>
          <a:lstStyle>
            <a:lvl1pPr marL="270000" indent="-270000" algn="l" defTabSz="914400" rtl="0" eaLnBrk="1" latinLnBrk="0" hangingPunct="1">
              <a:spcBef>
                <a:spcPts val="600"/>
              </a:spcBef>
              <a:buClrTx/>
              <a:buFont typeface="Wingdings" pitchFamily="2" charset="2"/>
              <a:buChar char="§"/>
              <a:defRPr sz="2400" kern="1200">
                <a:solidFill>
                  <a:schemeClr val="tx1"/>
                </a:solidFill>
                <a:latin typeface="+mn-lt"/>
                <a:ea typeface="+mn-ea"/>
                <a:cs typeface="+mn-cs"/>
              </a:defRPr>
            </a:lvl1pPr>
            <a:lvl2pPr marL="742950" indent="-285750" algn="l" defTabSz="914400" rtl="0" eaLnBrk="1" latinLnBrk="0" hangingPunct="1">
              <a:spcBef>
                <a:spcPts val="600"/>
              </a:spcBef>
              <a:buClrTx/>
              <a:buFont typeface="Calibri"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ts val="600"/>
              </a:spcBef>
              <a:buClrTx/>
              <a:buFont typeface="Wingdings" pitchFamily="2" charset="2"/>
              <a:buChar char="§"/>
              <a:defRPr sz="1800" kern="1200">
                <a:solidFill>
                  <a:schemeClr val="tx1"/>
                </a:solidFill>
                <a:latin typeface="+mn-lt"/>
                <a:ea typeface="+mn-ea"/>
                <a:cs typeface="+mn-cs"/>
              </a:defRPr>
            </a:lvl3pPr>
            <a:lvl4pPr marL="1600200" indent="-228600" algn="l" defTabSz="914400" rtl="0" eaLnBrk="1" latinLnBrk="0" hangingPunct="1">
              <a:spcBef>
                <a:spcPts val="600"/>
              </a:spcBef>
              <a:buClrTx/>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ts val="600"/>
              </a:spcBef>
              <a:buClrTx/>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CA" sz="1800" dirty="0"/>
          </a:p>
        </p:txBody>
      </p:sp>
    </p:spTree>
    <p:extLst>
      <p:ext uri="{BB962C8B-B14F-4D97-AF65-F5344CB8AC3E}">
        <p14:creationId xmlns:p14="http://schemas.microsoft.com/office/powerpoint/2010/main" val="5586514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C856728A-0220-45F8-9B80-B61B3BD953DC}"/>
              </a:ext>
            </a:extLst>
          </p:cNvPr>
          <p:cNvGraphicFramePr>
            <a:graphicFrameLocks noGrp="1"/>
          </p:cNvGraphicFramePr>
          <p:nvPr>
            <p:extLst>
              <p:ext uri="{D42A27DB-BD31-4B8C-83A1-F6EECF244321}">
                <p14:modId xmlns:p14="http://schemas.microsoft.com/office/powerpoint/2010/main" val="3644931036"/>
              </p:ext>
            </p:extLst>
          </p:nvPr>
        </p:nvGraphicFramePr>
        <p:xfrm>
          <a:off x="154334" y="1310907"/>
          <a:ext cx="6816587" cy="5540697"/>
        </p:xfrm>
        <a:graphic>
          <a:graphicData uri="http://schemas.openxmlformats.org/drawingml/2006/table">
            <a:tbl>
              <a:tblPr/>
              <a:tblGrid>
                <a:gridCol w="296374">
                  <a:extLst>
                    <a:ext uri="{9D8B030D-6E8A-4147-A177-3AD203B41FA5}">
                      <a16:colId xmlns:a16="http://schemas.microsoft.com/office/drawing/2014/main" val="2103083086"/>
                    </a:ext>
                  </a:extLst>
                </a:gridCol>
                <a:gridCol w="1748603">
                  <a:extLst>
                    <a:ext uri="{9D8B030D-6E8A-4147-A177-3AD203B41FA5}">
                      <a16:colId xmlns:a16="http://schemas.microsoft.com/office/drawing/2014/main" val="2081709063"/>
                    </a:ext>
                  </a:extLst>
                </a:gridCol>
                <a:gridCol w="918757">
                  <a:extLst>
                    <a:ext uri="{9D8B030D-6E8A-4147-A177-3AD203B41FA5}">
                      <a16:colId xmlns:a16="http://schemas.microsoft.com/office/drawing/2014/main" val="1806583439"/>
                    </a:ext>
                  </a:extLst>
                </a:gridCol>
                <a:gridCol w="577928">
                  <a:extLst>
                    <a:ext uri="{9D8B030D-6E8A-4147-A177-3AD203B41FA5}">
                      <a16:colId xmlns:a16="http://schemas.microsoft.com/office/drawing/2014/main" val="2365194138"/>
                    </a:ext>
                  </a:extLst>
                </a:gridCol>
                <a:gridCol w="1111400">
                  <a:extLst>
                    <a:ext uri="{9D8B030D-6E8A-4147-A177-3AD203B41FA5}">
                      <a16:colId xmlns:a16="http://schemas.microsoft.com/office/drawing/2014/main" val="2032172525"/>
                    </a:ext>
                  </a:extLst>
                </a:gridCol>
                <a:gridCol w="1066944">
                  <a:extLst>
                    <a:ext uri="{9D8B030D-6E8A-4147-A177-3AD203B41FA5}">
                      <a16:colId xmlns:a16="http://schemas.microsoft.com/office/drawing/2014/main" val="2124449893"/>
                    </a:ext>
                  </a:extLst>
                </a:gridCol>
                <a:gridCol w="1096581">
                  <a:extLst>
                    <a:ext uri="{9D8B030D-6E8A-4147-A177-3AD203B41FA5}">
                      <a16:colId xmlns:a16="http://schemas.microsoft.com/office/drawing/2014/main" val="996931127"/>
                    </a:ext>
                  </a:extLst>
                </a:gridCol>
              </a:tblGrid>
              <a:tr h="831102">
                <a:tc>
                  <a:txBody>
                    <a:bodyPr/>
                    <a:lstStyle/>
                    <a:p>
                      <a:pPr algn="ctr" fontAlgn="t"/>
                      <a:r>
                        <a:rPr lang="en-CA" sz="1600" b="1" i="0" u="none" strike="noStrike" dirty="0">
                          <a:solidFill>
                            <a:srgbClr val="000000"/>
                          </a:solidFill>
                          <a:effectLst/>
                          <a:latin typeface="Calibri" panose="020F0502020204030204" pitchFamily="34" charset="0"/>
                        </a:rPr>
                        <a:t>#</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en-CA" sz="1600" b="1" i="0" u="none" strike="noStrike">
                          <a:solidFill>
                            <a:srgbClr val="000000"/>
                          </a:solidFill>
                          <a:effectLst/>
                          <a:latin typeface="Calibri" panose="020F0502020204030204" pitchFamily="34" charset="0"/>
                        </a:rPr>
                        <a:t>Herd</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en-CA" sz="1600" b="1" i="0" u="none" strike="noStrike">
                          <a:solidFill>
                            <a:srgbClr val="000000"/>
                          </a:solidFill>
                          <a:effectLst/>
                          <a:latin typeface="Calibri" panose="020F0502020204030204" pitchFamily="34" charset="0"/>
                        </a:rPr>
                        <a:t> *Effort to reach self-sust.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en-CA" sz="1600" b="1" i="0" u="none" strike="noStrike">
                          <a:solidFill>
                            <a:srgbClr val="000000"/>
                          </a:solidFill>
                          <a:effectLst/>
                          <a:latin typeface="Calibri" panose="020F0502020204030204" pitchFamily="34" charset="0"/>
                        </a:rPr>
                        <a:t>Pop'n Est</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en-CA" sz="1600" b="1" i="0" u="none" strike="noStrike">
                          <a:solidFill>
                            <a:srgbClr val="000000"/>
                          </a:solidFill>
                          <a:effectLst/>
                          <a:latin typeface="Calibri" panose="020F0502020204030204" pitchFamily="34" charset="0"/>
                        </a:rPr>
                        <a:t>Current trend</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en-CA" sz="1600" b="1" i="0" u="none" strike="noStrike">
                          <a:solidFill>
                            <a:srgbClr val="000000"/>
                          </a:solidFill>
                          <a:effectLst/>
                          <a:latin typeface="Calibri" panose="020F0502020204030204" pitchFamily="34" charset="0"/>
                        </a:rPr>
                        <a:t> Historic Long-term trend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en-CA" sz="1600" b="1" i="0" u="none" strike="noStrike" dirty="0">
                          <a:solidFill>
                            <a:srgbClr val="000000"/>
                          </a:solidFill>
                          <a:effectLst/>
                          <a:latin typeface="Calibri" panose="020F0502020204030204" pitchFamily="34" charset="0"/>
                        </a:rPr>
                        <a:t> Pop Target </a:t>
                      </a:r>
                      <a:r>
                        <a:rPr lang="en-CA" sz="1600" b="1" i="0" u="none" strike="noStrike" dirty="0" err="1">
                          <a:solidFill>
                            <a:srgbClr val="000000"/>
                          </a:solidFill>
                          <a:effectLst/>
                          <a:latin typeface="Calibri" panose="020F0502020204030204" pitchFamily="34" charset="0"/>
                        </a:rPr>
                        <a:t>Recom</a:t>
                      </a:r>
                      <a:r>
                        <a:rPr lang="en-CA" sz="1600" b="1" i="0" u="none" strike="noStrike" dirty="0">
                          <a:solidFill>
                            <a:srgbClr val="000000"/>
                          </a:solidFill>
                          <a:effectLst/>
                          <a:latin typeface="Calibri" panose="020F0502020204030204" pitchFamily="34" charset="0"/>
                        </a:rPr>
                        <a:t>. Range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extLst>
                  <a:ext uri="{0D108BD9-81ED-4DB2-BD59-A6C34878D82A}">
                    <a16:rowId xmlns:a16="http://schemas.microsoft.com/office/drawing/2014/main" val="2546738280"/>
                  </a:ext>
                </a:extLst>
              </a:tr>
              <a:tr h="277035">
                <a:tc>
                  <a:txBody>
                    <a:bodyPr/>
                    <a:lstStyle/>
                    <a:p>
                      <a:pPr algn="ctr" fontAlgn="b"/>
                      <a:r>
                        <a:rPr lang="en-CA" sz="1600" b="0" i="0" u="none" strike="noStrike" dirty="0">
                          <a:solidFill>
                            <a:srgbClr val="000000"/>
                          </a:solidFill>
                          <a:effectLst/>
                          <a:latin typeface="Calibri" panose="020F0502020204030204" pitchFamily="34" charset="0"/>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CA" sz="1600" b="1" i="1" u="none" strike="noStrike" dirty="0">
                          <a:solidFill>
                            <a:srgbClr val="000000"/>
                          </a:solidFill>
                          <a:effectLst/>
                          <a:latin typeface="Calibri" panose="020F0502020204030204" pitchFamily="34" charset="0"/>
                        </a:rPr>
                        <a:t>Hart Ranges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ctr" fontAlgn="ctr"/>
                      <a:r>
                        <a:rPr lang="en-CA" sz="1600" b="1" i="0" u="none" strike="noStrike">
                          <a:solidFill>
                            <a:srgbClr val="000000"/>
                          </a:solidFill>
                          <a:effectLst/>
                          <a:latin typeface="Calibri" panose="020F050202020403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ctr" fontAlgn="b"/>
                      <a:r>
                        <a:rPr lang="en-CA" sz="1600" b="1" i="0" u="none" strike="noStrike">
                          <a:solidFill>
                            <a:srgbClr val="000000"/>
                          </a:solidFill>
                          <a:effectLst/>
                          <a:latin typeface="Calibri" panose="020F0502020204030204" pitchFamily="34" charset="0"/>
                        </a:rPr>
                        <a:t>408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CA" sz="1600" b="0" i="0" u="none" strike="noStrike">
                          <a:solidFill>
                            <a:srgbClr val="000000"/>
                          </a:solidFill>
                          <a:effectLst/>
                          <a:latin typeface="Calibri" panose="020F0502020204030204" pitchFamily="34" charset="0"/>
                        </a:rPr>
                        <a:t>Decreasing</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CA" sz="1600" b="0" i="0" u="none" strike="noStrike">
                          <a:solidFill>
                            <a:srgbClr val="000000"/>
                          </a:solidFill>
                          <a:effectLst/>
                          <a:latin typeface="Calibri" panose="020F0502020204030204" pitchFamily="34" charset="0"/>
                        </a:rPr>
                        <a:t>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CA" sz="1600" b="1" i="0" u="none" strike="noStrike">
                          <a:solidFill>
                            <a:srgbClr val="000000"/>
                          </a:solidFill>
                          <a:effectLst/>
                          <a:latin typeface="Calibri" panose="020F0502020204030204" pitchFamily="34" charset="0"/>
                        </a:rPr>
                        <a:t>610-715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extLst>
                  <a:ext uri="{0D108BD9-81ED-4DB2-BD59-A6C34878D82A}">
                    <a16:rowId xmlns:a16="http://schemas.microsoft.com/office/drawing/2014/main" val="296389272"/>
                  </a:ext>
                </a:extLst>
              </a:tr>
              <a:tr h="277035">
                <a:tc>
                  <a:txBody>
                    <a:bodyPr/>
                    <a:lstStyle/>
                    <a:p>
                      <a:pPr algn="ctr" fontAlgn="b"/>
                      <a:r>
                        <a:rPr lang="en-CA" sz="1600" b="0" i="0" u="none" strike="noStrike" dirty="0">
                          <a:solidFill>
                            <a:srgbClr val="000000"/>
                          </a:solidFill>
                          <a:effectLst/>
                          <a:latin typeface="Calibri" panose="020F0502020204030204" pitchFamily="34" charset="0"/>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CA" sz="1600" b="0" i="0" u="none" strike="noStrike" dirty="0">
                          <a:solidFill>
                            <a:srgbClr val="000000"/>
                          </a:solidFill>
                          <a:effectLst/>
                          <a:latin typeface="Calibri" panose="020F0502020204030204" pitchFamily="34" charset="0"/>
                        </a:rPr>
                        <a:t>Wells Gray North</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n-CA" sz="1600" b="1" i="0" u="none" strike="noStrike">
                          <a:solidFill>
                            <a:srgbClr val="000000"/>
                          </a:solidFill>
                          <a:effectLst/>
                          <a:latin typeface="Calibri" panose="020F0502020204030204" pitchFamily="3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b"/>
                      <a:r>
                        <a:rPr lang="en-CA" sz="1600" b="1" i="0" u="none" strike="noStrike">
                          <a:solidFill>
                            <a:srgbClr val="000000"/>
                          </a:solidFill>
                          <a:effectLst/>
                          <a:latin typeface="Calibri" panose="020F0502020204030204" pitchFamily="34" charset="0"/>
                        </a:rPr>
                        <a:t>236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CA" sz="1600" b="0" i="0" u="none" strike="noStrike">
                          <a:solidFill>
                            <a:srgbClr val="70AD47"/>
                          </a:solidFill>
                          <a:effectLst/>
                          <a:latin typeface="Calibri" panose="020F0502020204030204" pitchFamily="34" charset="0"/>
                        </a:rPr>
                        <a:t>Stable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CA" sz="1600" b="0" i="0" u="none" strike="noStrike" dirty="0">
                          <a:solidFill>
                            <a:srgbClr val="70AD47"/>
                          </a:solidFill>
                          <a:effectLst/>
                          <a:latin typeface="Calibri" panose="020F0502020204030204" pitchFamily="34" charset="0"/>
                        </a:rPr>
                        <a:t>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CA" sz="1600" b="1" i="0" u="none" strike="noStrike">
                          <a:solidFill>
                            <a:srgbClr val="000000"/>
                          </a:solidFill>
                          <a:effectLst/>
                          <a:latin typeface="Calibri" panose="020F0502020204030204" pitchFamily="34" charset="0"/>
                        </a:rPr>
                        <a:t>235-295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extLst>
                  <a:ext uri="{0D108BD9-81ED-4DB2-BD59-A6C34878D82A}">
                    <a16:rowId xmlns:a16="http://schemas.microsoft.com/office/drawing/2014/main" val="2126992739"/>
                  </a:ext>
                </a:extLst>
              </a:tr>
              <a:tr h="277035">
                <a:tc>
                  <a:txBody>
                    <a:bodyPr/>
                    <a:lstStyle/>
                    <a:p>
                      <a:pPr algn="ctr" fontAlgn="b"/>
                      <a:r>
                        <a:rPr lang="en-CA" sz="1600" b="0" i="0" u="none" strike="noStrike" dirty="0">
                          <a:solidFill>
                            <a:srgbClr val="000000"/>
                          </a:solidFill>
                          <a:effectLst/>
                          <a:latin typeface="Calibri" panose="020F0502020204030204" pitchFamily="34" charset="0"/>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CA" sz="1600" b="1" i="1" u="none" strike="noStrike" dirty="0">
                          <a:solidFill>
                            <a:srgbClr val="000000"/>
                          </a:solidFill>
                          <a:effectLst/>
                          <a:latin typeface="Calibri" panose="020F0502020204030204" pitchFamily="34" charset="0"/>
                        </a:rPr>
                        <a:t>Columbia North</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ctr" fontAlgn="ctr"/>
                      <a:r>
                        <a:rPr lang="en-CA" sz="1600" b="1" i="0" u="none" strike="noStrike">
                          <a:solidFill>
                            <a:srgbClr val="000000"/>
                          </a:solidFill>
                          <a:effectLst/>
                          <a:latin typeface="Calibri" panose="020F050202020403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ctr" fontAlgn="b"/>
                      <a:r>
                        <a:rPr lang="en-CA" sz="1600" b="1" i="0" u="none" strike="noStrike">
                          <a:solidFill>
                            <a:srgbClr val="000000"/>
                          </a:solidFill>
                          <a:effectLst/>
                          <a:latin typeface="Calibri" panose="020F0502020204030204" pitchFamily="34" charset="0"/>
                        </a:rPr>
                        <a:t>147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CA" sz="1600" b="0" i="0" u="none" strike="noStrike">
                          <a:solidFill>
                            <a:srgbClr val="70AD47"/>
                          </a:solidFill>
                          <a:effectLst/>
                          <a:latin typeface="Calibri" panose="020F0502020204030204" pitchFamily="34" charset="0"/>
                        </a:rPr>
                        <a:t>Stable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CA" sz="1600" b="0" i="0" u="none" strike="noStrike">
                          <a:solidFill>
                            <a:srgbClr val="000000"/>
                          </a:solidFill>
                          <a:effectLst/>
                          <a:latin typeface="Calibri" panose="020F0502020204030204" pitchFamily="34" charset="0"/>
                        </a:rPr>
                        <a:t>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CA" sz="1600" b="1" i="0" u="none" strike="noStrike">
                          <a:solidFill>
                            <a:srgbClr val="000000"/>
                          </a:solidFill>
                          <a:effectLst/>
                          <a:latin typeface="Calibri" panose="020F0502020204030204" pitchFamily="34" charset="0"/>
                        </a:rPr>
                        <a:t>205-270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extLst>
                  <a:ext uri="{0D108BD9-81ED-4DB2-BD59-A6C34878D82A}">
                    <a16:rowId xmlns:a16="http://schemas.microsoft.com/office/drawing/2014/main" val="1675829005"/>
                  </a:ext>
                </a:extLst>
              </a:tr>
              <a:tr h="277035">
                <a:tc>
                  <a:txBody>
                    <a:bodyPr/>
                    <a:lstStyle/>
                    <a:p>
                      <a:pPr algn="ctr" fontAlgn="b"/>
                      <a:r>
                        <a:rPr lang="en-CA" sz="1600" b="0" i="0" u="none" strike="noStrike" dirty="0">
                          <a:solidFill>
                            <a:srgbClr val="000000"/>
                          </a:solidFill>
                          <a:effectLst/>
                          <a:latin typeface="Calibri" panose="020F0502020204030204" pitchFamily="34" charset="0"/>
                        </a:rPr>
                        <a:t>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CA" sz="1600" b="0" i="0" u="none" strike="noStrike" dirty="0">
                          <a:solidFill>
                            <a:srgbClr val="000000"/>
                          </a:solidFill>
                          <a:effectLst/>
                          <a:latin typeface="Calibri" panose="020F0502020204030204" pitchFamily="34" charset="0"/>
                        </a:rPr>
                        <a:t>North Cariboo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ctr" fontAlgn="ctr"/>
                      <a:r>
                        <a:rPr lang="en-CA" sz="1600" b="1" i="0" u="none" strike="noStrike">
                          <a:solidFill>
                            <a:srgbClr val="000000"/>
                          </a:solidFill>
                          <a:effectLst/>
                          <a:latin typeface="Calibri" panose="020F050202020403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ctr" fontAlgn="b"/>
                      <a:r>
                        <a:rPr lang="en-CA" sz="1600" b="1" i="0" u="none" strike="noStrike">
                          <a:solidFill>
                            <a:srgbClr val="000000"/>
                          </a:solidFill>
                          <a:effectLst/>
                          <a:latin typeface="Calibri" panose="020F0502020204030204" pitchFamily="34" charset="0"/>
                        </a:rPr>
                        <a:t>145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CA" sz="1600" b="0" i="0" u="none" strike="noStrike" dirty="0">
                          <a:solidFill>
                            <a:srgbClr val="000000"/>
                          </a:solidFill>
                          <a:effectLst/>
                          <a:latin typeface="Calibri" panose="020F0502020204030204" pitchFamily="34" charset="0"/>
                        </a:rPr>
                        <a:t>Decreasing</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CA" sz="1600" b="0" i="0" u="none" strike="noStrike" dirty="0">
                          <a:solidFill>
                            <a:srgbClr val="000000"/>
                          </a:solidFill>
                          <a:effectLst/>
                          <a:latin typeface="Calibri" panose="020F0502020204030204" pitchFamily="34" charset="0"/>
                        </a:rPr>
                        <a:t>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CA" sz="1600" b="1" i="0" u="none" strike="noStrike">
                          <a:solidFill>
                            <a:srgbClr val="000000"/>
                          </a:solidFill>
                          <a:effectLst/>
                          <a:latin typeface="Calibri" panose="020F0502020204030204" pitchFamily="34" charset="0"/>
                        </a:rPr>
                        <a:t>250-285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extLst>
                  <a:ext uri="{0D108BD9-81ED-4DB2-BD59-A6C34878D82A}">
                    <a16:rowId xmlns:a16="http://schemas.microsoft.com/office/drawing/2014/main" val="2503631108"/>
                  </a:ext>
                </a:extLst>
              </a:tr>
              <a:tr h="277035">
                <a:tc>
                  <a:txBody>
                    <a:bodyPr/>
                    <a:lstStyle/>
                    <a:p>
                      <a:pPr algn="ctr" fontAlgn="b"/>
                      <a:r>
                        <a:rPr lang="en-CA" sz="1600" b="0" i="0" u="none" strike="noStrike">
                          <a:solidFill>
                            <a:srgbClr val="000000"/>
                          </a:solidFill>
                          <a:effectLst/>
                          <a:latin typeface="Calibri" panose="020F0502020204030204" pitchFamily="34" charset="0"/>
                        </a:rPr>
                        <a:t>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CA" sz="1600" b="0" i="0" u="none" strike="noStrike" dirty="0">
                          <a:solidFill>
                            <a:srgbClr val="000000"/>
                          </a:solidFill>
                          <a:effectLst/>
                          <a:latin typeface="Calibri" panose="020F0502020204030204" pitchFamily="34" charset="0"/>
                        </a:rPr>
                        <a:t>Wells Gray South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ctr" fontAlgn="ctr"/>
                      <a:r>
                        <a:rPr lang="en-CA" sz="1600" b="1" i="0" u="none" strike="noStrike">
                          <a:solidFill>
                            <a:srgbClr val="000000"/>
                          </a:solidFill>
                          <a:effectLst/>
                          <a:latin typeface="Calibri" panose="020F050202020403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ctr" fontAlgn="b"/>
                      <a:r>
                        <a:rPr lang="en-CA" sz="1600" b="1" i="0" u="none" strike="noStrike">
                          <a:solidFill>
                            <a:srgbClr val="000000"/>
                          </a:solidFill>
                          <a:effectLst/>
                          <a:latin typeface="Calibri" panose="020F0502020204030204" pitchFamily="34" charset="0"/>
                        </a:rPr>
                        <a:t>135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CA" sz="1600" b="0" i="0" u="none" strike="noStrike">
                          <a:solidFill>
                            <a:srgbClr val="70AD47"/>
                          </a:solidFill>
                          <a:effectLst/>
                          <a:latin typeface="Calibri" panose="020F0502020204030204" pitchFamily="34" charset="0"/>
                        </a:rPr>
                        <a:t>Stable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CA" sz="1600" b="0" i="0" u="none" strike="noStrike">
                          <a:solidFill>
                            <a:srgbClr val="000000"/>
                          </a:solidFill>
                          <a:effectLst/>
                          <a:latin typeface="Calibri" panose="020F0502020204030204" pitchFamily="34" charset="0"/>
                        </a:rPr>
                        <a:t>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CA" sz="1600" b="1" i="0" u="none" strike="noStrike">
                          <a:solidFill>
                            <a:srgbClr val="000000"/>
                          </a:solidFill>
                          <a:effectLst/>
                          <a:latin typeface="Calibri" panose="020F0502020204030204" pitchFamily="34" charset="0"/>
                        </a:rPr>
                        <a:t>205-335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extLst>
                  <a:ext uri="{0D108BD9-81ED-4DB2-BD59-A6C34878D82A}">
                    <a16:rowId xmlns:a16="http://schemas.microsoft.com/office/drawing/2014/main" val="729119247"/>
                  </a:ext>
                </a:extLst>
              </a:tr>
              <a:tr h="277035">
                <a:tc>
                  <a:txBody>
                    <a:bodyPr/>
                    <a:lstStyle/>
                    <a:p>
                      <a:pPr algn="ctr" fontAlgn="b"/>
                      <a:r>
                        <a:rPr lang="en-CA" sz="1600" b="0" i="0" u="none" strike="noStrike" dirty="0">
                          <a:solidFill>
                            <a:srgbClr val="000000"/>
                          </a:solidFill>
                          <a:effectLst/>
                          <a:latin typeface="Calibri" panose="020F0502020204030204" pitchFamily="34" charset="0"/>
                        </a:rPr>
                        <a:t>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CA" sz="1600" b="0" i="0" u="none" strike="noStrike" dirty="0" err="1">
                          <a:solidFill>
                            <a:srgbClr val="000000"/>
                          </a:solidFill>
                          <a:effectLst/>
                          <a:latin typeface="Calibri" panose="020F0502020204030204" pitchFamily="34" charset="0"/>
                        </a:rPr>
                        <a:t>Barkerville</a:t>
                      </a:r>
                      <a:endParaRPr lang="en-CA" sz="1600" b="0" i="0" u="none" strike="noStrike" dirty="0">
                        <a:solidFill>
                          <a:srgbClr val="000000"/>
                        </a:solidFill>
                        <a:effectLst/>
                        <a:latin typeface="Calibri" panose="020F0502020204030204"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en-CA" sz="1600" b="1" i="0" u="none" strike="noStrike">
                          <a:solidFill>
                            <a:srgbClr val="000000"/>
                          </a:solidFill>
                          <a:effectLst/>
                          <a:latin typeface="Calibri" panose="020F0502020204030204" pitchFamily="3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b"/>
                      <a:r>
                        <a:rPr lang="en-CA" sz="1600" b="1" i="0" u="none" strike="noStrike">
                          <a:solidFill>
                            <a:srgbClr val="000000"/>
                          </a:solidFill>
                          <a:effectLst/>
                          <a:latin typeface="Calibri" panose="020F0502020204030204" pitchFamily="34" charset="0"/>
                        </a:rPr>
                        <a:t>65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CA" sz="1600" b="0" i="0" u="none" strike="noStrike" dirty="0">
                          <a:solidFill>
                            <a:srgbClr val="000000"/>
                          </a:solidFill>
                          <a:effectLst/>
                          <a:latin typeface="Calibri" panose="020F0502020204030204" pitchFamily="34" charset="0"/>
                        </a:rPr>
                        <a:t>Decreasing</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CA" sz="1600" b="0" i="0" u="none" strike="noStrike" dirty="0">
                          <a:solidFill>
                            <a:srgbClr val="70AD47"/>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CA" sz="1600" b="1" i="0" u="none" strike="noStrike" dirty="0">
                          <a:solidFill>
                            <a:srgbClr val="000000"/>
                          </a:solidFill>
                          <a:effectLst/>
                          <a:latin typeface="Calibri" panose="020F0502020204030204" pitchFamily="34" charset="0"/>
                        </a:rPr>
                        <a:t>85-95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extLst>
                  <a:ext uri="{0D108BD9-81ED-4DB2-BD59-A6C34878D82A}">
                    <a16:rowId xmlns:a16="http://schemas.microsoft.com/office/drawing/2014/main" val="2579572078"/>
                  </a:ext>
                </a:extLst>
              </a:tr>
              <a:tr h="277035">
                <a:tc>
                  <a:txBody>
                    <a:bodyPr/>
                    <a:lstStyle/>
                    <a:p>
                      <a:pPr algn="ctr" fontAlgn="b"/>
                      <a:r>
                        <a:rPr lang="en-CA" sz="1600" b="0" i="0" u="none" strike="noStrike" dirty="0">
                          <a:solidFill>
                            <a:srgbClr val="000000"/>
                          </a:solidFill>
                          <a:effectLst/>
                          <a:latin typeface="Calibri" panose="020F0502020204030204" pitchFamily="34" charset="0"/>
                        </a:rPr>
                        <a:t>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CA" sz="1600" b="0" i="0" u="none" strike="noStrike" dirty="0">
                          <a:solidFill>
                            <a:srgbClr val="000000"/>
                          </a:solidFill>
                          <a:effectLst/>
                          <a:latin typeface="Calibri" panose="020F0502020204030204" pitchFamily="34" charset="0"/>
                        </a:rPr>
                        <a:t>Groundhog</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en-CA" sz="1600" b="1" i="0" u="none" strike="noStrike">
                          <a:solidFill>
                            <a:srgbClr val="000000"/>
                          </a:solidFill>
                          <a:effectLst/>
                          <a:latin typeface="Calibri" panose="020F0502020204030204" pitchFamily="3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b"/>
                      <a:r>
                        <a:rPr lang="en-CA" sz="1600" b="1" i="0" u="none" strike="noStrike">
                          <a:solidFill>
                            <a:srgbClr val="000000"/>
                          </a:solidFill>
                          <a:effectLst/>
                          <a:latin typeface="Calibri" panose="020F0502020204030204" pitchFamily="34" charset="0"/>
                        </a:rPr>
                        <a:t>31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CA" sz="1600" b="0" i="0" u="none" strike="noStrike">
                          <a:solidFill>
                            <a:srgbClr val="70AD47"/>
                          </a:solidFill>
                          <a:effectLst/>
                          <a:latin typeface="Calibri" panose="020F0502020204030204" pitchFamily="34" charset="0"/>
                        </a:rPr>
                        <a:t>Stable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CA" sz="1600" b="0" i="0" u="none" strike="noStrike">
                          <a:solidFill>
                            <a:srgbClr val="000000"/>
                          </a:solidFill>
                          <a:effectLst/>
                          <a:latin typeface="Calibri" panose="020F0502020204030204" pitchFamily="34" charset="0"/>
                        </a:rPr>
                        <a:t>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CA" sz="1600" b="1" i="0" u="none" strike="noStrike" dirty="0">
                          <a:solidFill>
                            <a:srgbClr val="000000"/>
                          </a:solidFill>
                          <a:effectLst/>
                          <a:latin typeface="Calibri" panose="020F0502020204030204" pitchFamily="34" charset="0"/>
                        </a:rPr>
                        <a:t>65-80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extLst>
                  <a:ext uri="{0D108BD9-81ED-4DB2-BD59-A6C34878D82A}">
                    <a16:rowId xmlns:a16="http://schemas.microsoft.com/office/drawing/2014/main" val="3544709817"/>
                  </a:ext>
                </a:extLst>
              </a:tr>
              <a:tr h="277035">
                <a:tc>
                  <a:txBody>
                    <a:bodyPr/>
                    <a:lstStyle/>
                    <a:p>
                      <a:pPr algn="ctr" fontAlgn="b"/>
                      <a:r>
                        <a:rPr lang="en-CA" sz="1600" b="0" i="0" u="none" strike="noStrike" dirty="0">
                          <a:solidFill>
                            <a:srgbClr val="000000"/>
                          </a:solidFill>
                          <a:effectLst/>
                          <a:latin typeface="Calibri" panose="020F0502020204030204" pitchFamily="34" charset="0"/>
                        </a:rPr>
                        <a:t>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CA" sz="1600" b="1" i="1" u="none" strike="noStrike" dirty="0">
                          <a:solidFill>
                            <a:srgbClr val="000000"/>
                          </a:solidFill>
                          <a:effectLst/>
                          <a:latin typeface="Calibri" panose="020F0502020204030204" pitchFamily="34" charset="0"/>
                        </a:rPr>
                        <a:t>Central </a:t>
                      </a:r>
                      <a:r>
                        <a:rPr lang="en-CA" sz="1600" b="1" i="1" u="none" strike="noStrike" dirty="0" err="1">
                          <a:solidFill>
                            <a:srgbClr val="000000"/>
                          </a:solidFill>
                          <a:effectLst/>
                          <a:latin typeface="Calibri" panose="020F0502020204030204" pitchFamily="34" charset="0"/>
                        </a:rPr>
                        <a:t>Selkirks</a:t>
                      </a:r>
                      <a:endParaRPr lang="en-CA" sz="1600" b="1" i="1" u="none" strike="noStrike" dirty="0">
                        <a:solidFill>
                          <a:srgbClr val="000000"/>
                        </a:solidFill>
                        <a:effectLst/>
                        <a:latin typeface="Calibri" panose="020F0502020204030204"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en-CA" sz="1600" b="1" i="0" u="none" strike="noStrike">
                          <a:solidFill>
                            <a:srgbClr val="000000"/>
                          </a:solidFill>
                          <a:effectLst/>
                          <a:latin typeface="Calibri" panose="020F0502020204030204" pitchFamily="3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b"/>
                      <a:r>
                        <a:rPr lang="en-CA" sz="1600" b="1" i="0" u="none" strike="noStrike">
                          <a:solidFill>
                            <a:srgbClr val="000000"/>
                          </a:solidFill>
                          <a:effectLst/>
                          <a:latin typeface="Calibri" panose="020F0502020204030204" pitchFamily="34" charset="0"/>
                        </a:rPr>
                        <a:t>26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CA" sz="1600" b="0" i="0" u="none" strike="noStrike">
                          <a:solidFill>
                            <a:srgbClr val="000000"/>
                          </a:solidFill>
                          <a:effectLst/>
                          <a:latin typeface="Calibri" panose="020F0502020204030204" pitchFamily="34" charset="0"/>
                        </a:rPr>
                        <a:t>Decreasing</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CA" sz="1600" b="0" i="0" u="none" strike="noStrike">
                          <a:solidFill>
                            <a:srgbClr val="000000"/>
                          </a:solidFill>
                          <a:effectLst/>
                          <a:latin typeface="Calibri" panose="020F0502020204030204" pitchFamily="34" charset="0"/>
                        </a:rPr>
                        <a:t>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CA" sz="1600" b="1" i="0" u="none" strike="noStrike">
                          <a:solidFill>
                            <a:srgbClr val="000000"/>
                          </a:solidFill>
                          <a:effectLst/>
                          <a:latin typeface="Calibri" panose="020F0502020204030204" pitchFamily="34" charset="0"/>
                        </a:rPr>
                        <a:t>100-210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extLst>
                  <a:ext uri="{0D108BD9-81ED-4DB2-BD59-A6C34878D82A}">
                    <a16:rowId xmlns:a16="http://schemas.microsoft.com/office/drawing/2014/main" val="362219539"/>
                  </a:ext>
                </a:extLst>
              </a:tr>
              <a:tr h="277035">
                <a:tc>
                  <a:txBody>
                    <a:bodyPr/>
                    <a:lstStyle/>
                    <a:p>
                      <a:pPr algn="ctr" fontAlgn="b"/>
                      <a:r>
                        <a:rPr lang="en-CA" sz="1600" b="0" i="0" u="none" strike="noStrike" dirty="0">
                          <a:solidFill>
                            <a:srgbClr val="000000"/>
                          </a:solidFill>
                          <a:effectLst/>
                          <a:latin typeface="Calibri" panose="020F0502020204030204" pitchFamily="34" charset="0"/>
                        </a:rPr>
                        <a:t>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CA" sz="1600" b="0" i="0" u="none" strike="noStrike" dirty="0">
                          <a:solidFill>
                            <a:srgbClr val="000000"/>
                          </a:solidFill>
                          <a:effectLst/>
                          <a:latin typeface="Calibri" panose="020F0502020204030204" pitchFamily="34" charset="0"/>
                        </a:rPr>
                        <a:t>Narrow Lake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7171"/>
                    </a:solidFill>
                  </a:tcPr>
                </a:tc>
                <a:tc>
                  <a:txBody>
                    <a:bodyPr/>
                    <a:lstStyle/>
                    <a:p>
                      <a:pPr algn="ctr" fontAlgn="ctr"/>
                      <a:r>
                        <a:rPr lang="en-CA" sz="1600" b="1" i="0" u="none" strike="noStrike">
                          <a:solidFill>
                            <a:srgbClr val="000000"/>
                          </a:solidFill>
                          <a:effectLst/>
                          <a:latin typeface="Calibri" panose="020F0502020204030204" pitchFamily="34"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7171"/>
                    </a:solidFill>
                  </a:tcPr>
                </a:tc>
                <a:tc>
                  <a:txBody>
                    <a:bodyPr/>
                    <a:lstStyle/>
                    <a:p>
                      <a:pPr algn="ctr" fontAlgn="b"/>
                      <a:r>
                        <a:rPr lang="en-CA" sz="1600" b="1" i="0" u="none" strike="noStrike" dirty="0">
                          <a:solidFill>
                            <a:srgbClr val="000000"/>
                          </a:solidFill>
                          <a:effectLst/>
                          <a:latin typeface="Calibri" panose="020F0502020204030204" pitchFamily="34" charset="0"/>
                        </a:rPr>
                        <a:t>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t"/>
                      <a:r>
                        <a:rPr lang="en-CA" sz="1600" b="0" i="0" u="none" strike="noStrike">
                          <a:solidFill>
                            <a:srgbClr val="000000"/>
                          </a:solidFill>
                          <a:effectLst/>
                          <a:latin typeface="Calibri" panose="020F0502020204030204" pitchFamily="34" charset="0"/>
                        </a:rPr>
                        <a:t>Decreasing</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CA" sz="1600" b="0" i="0" u="none" strike="noStrike">
                          <a:solidFill>
                            <a:srgbClr val="000000"/>
                          </a:solidFill>
                          <a:effectLst/>
                          <a:latin typeface="Calibri" panose="020F0502020204030204" pitchFamily="34" charset="0"/>
                        </a:rPr>
                        <a:t>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CA" sz="1600" b="0" i="0" u="none" strike="noStrike">
                          <a:solidFill>
                            <a:srgbClr val="000000"/>
                          </a:solidFill>
                          <a:effectLst/>
                          <a:latin typeface="Calibri" panose="020F0502020204030204" pitchFamily="34" charset="0"/>
                        </a:rPr>
                        <a: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extLst>
                  <a:ext uri="{0D108BD9-81ED-4DB2-BD59-A6C34878D82A}">
                    <a16:rowId xmlns:a16="http://schemas.microsoft.com/office/drawing/2014/main" val="1007026049"/>
                  </a:ext>
                </a:extLst>
              </a:tr>
              <a:tr h="277035">
                <a:tc>
                  <a:txBody>
                    <a:bodyPr/>
                    <a:lstStyle/>
                    <a:p>
                      <a:pPr algn="ctr" fontAlgn="b"/>
                      <a:r>
                        <a:rPr lang="en-CA" sz="1600" b="0" i="0" u="none" strike="noStrike" dirty="0">
                          <a:solidFill>
                            <a:srgbClr val="000000"/>
                          </a:solidFill>
                          <a:effectLst/>
                          <a:latin typeface="Calibri" panose="020F0502020204030204" pitchFamily="34" charset="0"/>
                        </a:rPr>
                        <a:t>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CA" sz="1600" b="1" i="1" u="none" strike="noStrike" dirty="0">
                          <a:solidFill>
                            <a:srgbClr val="000000"/>
                          </a:solidFill>
                          <a:effectLst/>
                          <a:latin typeface="Calibri" panose="020F0502020204030204" pitchFamily="34" charset="0"/>
                        </a:rPr>
                        <a:t>Frisby-Boulder</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7171"/>
                    </a:solidFill>
                  </a:tcPr>
                </a:tc>
                <a:tc>
                  <a:txBody>
                    <a:bodyPr/>
                    <a:lstStyle/>
                    <a:p>
                      <a:pPr algn="ctr" fontAlgn="ctr"/>
                      <a:r>
                        <a:rPr lang="en-CA" sz="1600" b="1" i="0" u="none" strike="noStrike">
                          <a:solidFill>
                            <a:srgbClr val="000000"/>
                          </a:solidFill>
                          <a:effectLst/>
                          <a:latin typeface="Calibri" panose="020F0502020204030204" pitchFamily="34"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7171"/>
                    </a:solidFill>
                  </a:tcPr>
                </a:tc>
                <a:tc>
                  <a:txBody>
                    <a:bodyPr/>
                    <a:lstStyle/>
                    <a:p>
                      <a:pPr algn="ctr" fontAlgn="b"/>
                      <a:r>
                        <a:rPr lang="en-CA" sz="1600" b="1" i="0" u="none" strike="noStrike" dirty="0">
                          <a:solidFill>
                            <a:srgbClr val="000000"/>
                          </a:solidFill>
                          <a:effectLst/>
                          <a:latin typeface="Calibri" panose="020F0502020204030204" pitchFamily="34" charset="0"/>
                        </a:rPr>
                        <a:t>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t"/>
                      <a:r>
                        <a:rPr lang="en-CA" sz="1600" b="0" i="0" u="none" strike="noStrike">
                          <a:solidFill>
                            <a:srgbClr val="000000"/>
                          </a:solidFill>
                          <a:effectLst/>
                          <a:latin typeface="Calibri" panose="020F0502020204030204" pitchFamily="34" charset="0"/>
                        </a:rPr>
                        <a:t>Decreasing</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CA" sz="1600" b="0" i="0" u="none" strike="noStrike">
                          <a:solidFill>
                            <a:srgbClr val="000000"/>
                          </a:solidFill>
                          <a:effectLst/>
                          <a:latin typeface="Calibri" panose="020F0502020204030204" pitchFamily="34" charset="0"/>
                        </a:rPr>
                        <a:t>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CA" sz="1600" b="0" i="0" u="none" strike="noStrike">
                          <a:solidFill>
                            <a:srgbClr val="000000"/>
                          </a:solidFill>
                          <a:effectLst/>
                          <a:latin typeface="Calibri" panose="020F0502020204030204" pitchFamily="34" charset="0"/>
                        </a:rPr>
                        <a: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extLst>
                  <a:ext uri="{0D108BD9-81ED-4DB2-BD59-A6C34878D82A}">
                    <a16:rowId xmlns:a16="http://schemas.microsoft.com/office/drawing/2014/main" val="2530991514"/>
                  </a:ext>
                </a:extLst>
              </a:tr>
              <a:tr h="277035">
                <a:tc>
                  <a:txBody>
                    <a:bodyPr/>
                    <a:lstStyle/>
                    <a:p>
                      <a:pPr algn="ctr" fontAlgn="b"/>
                      <a:r>
                        <a:rPr lang="en-CA" sz="1600" b="0" i="0" u="none" strike="noStrike" dirty="0">
                          <a:solidFill>
                            <a:srgbClr val="000000"/>
                          </a:solidFill>
                          <a:effectLst/>
                          <a:latin typeface="Calibri" panose="020F0502020204030204" pitchFamily="34" charset="0"/>
                        </a:rPr>
                        <a:t>11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CA" sz="1600" b="1" i="1" u="none" strike="noStrike" dirty="0">
                          <a:solidFill>
                            <a:srgbClr val="000000"/>
                          </a:solidFill>
                          <a:effectLst/>
                          <a:latin typeface="Calibri" panose="020F0502020204030204" pitchFamily="34" charset="0"/>
                        </a:rPr>
                        <a:t>Columbia South</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7171"/>
                    </a:solidFill>
                  </a:tcPr>
                </a:tc>
                <a:tc>
                  <a:txBody>
                    <a:bodyPr/>
                    <a:lstStyle/>
                    <a:p>
                      <a:pPr algn="ctr" fontAlgn="ctr"/>
                      <a:r>
                        <a:rPr lang="en-CA" sz="1600" b="1" i="0" u="none" strike="noStrike">
                          <a:solidFill>
                            <a:srgbClr val="000000"/>
                          </a:solidFill>
                          <a:effectLst/>
                          <a:latin typeface="Calibri" panose="020F0502020204030204" pitchFamily="34"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7171"/>
                    </a:solidFill>
                  </a:tcPr>
                </a:tc>
                <a:tc>
                  <a:txBody>
                    <a:bodyPr/>
                    <a:lstStyle/>
                    <a:p>
                      <a:pPr algn="ctr" fontAlgn="b"/>
                      <a:r>
                        <a:rPr lang="en-CA" sz="1600" b="1" i="0" u="none" strike="noStrike" dirty="0">
                          <a:solidFill>
                            <a:srgbClr val="000000"/>
                          </a:solidFill>
                          <a:effectLst/>
                          <a:latin typeface="Calibri" panose="020F0502020204030204" pitchFamily="34" charset="0"/>
                        </a:rPr>
                        <a:t>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t"/>
                      <a:r>
                        <a:rPr lang="en-CA" sz="1600" b="0" i="0" u="none" strike="noStrike">
                          <a:solidFill>
                            <a:srgbClr val="000000"/>
                          </a:solidFill>
                          <a:effectLst/>
                          <a:latin typeface="Calibri" panose="020F0502020204030204" pitchFamily="34" charset="0"/>
                        </a:rPr>
                        <a:t>Decreasing</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CA" sz="1600" b="0" i="0" u="none" strike="noStrike">
                          <a:solidFill>
                            <a:srgbClr val="000000"/>
                          </a:solidFill>
                          <a:effectLst/>
                          <a:latin typeface="Calibri" panose="020F0502020204030204" pitchFamily="34" charset="0"/>
                        </a:rPr>
                        <a:t>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CA" sz="1600" b="0" i="0" u="none" strike="noStrike">
                          <a:solidFill>
                            <a:srgbClr val="000000"/>
                          </a:solidFill>
                          <a:effectLst/>
                          <a:latin typeface="Calibri" panose="020F0502020204030204" pitchFamily="34" charset="0"/>
                        </a:rPr>
                        <a: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extLst>
                  <a:ext uri="{0D108BD9-81ED-4DB2-BD59-A6C34878D82A}">
                    <a16:rowId xmlns:a16="http://schemas.microsoft.com/office/drawing/2014/main" val="1535098316"/>
                  </a:ext>
                </a:extLst>
              </a:tr>
              <a:tr h="277035">
                <a:tc>
                  <a:txBody>
                    <a:bodyPr/>
                    <a:lstStyle/>
                    <a:p>
                      <a:pPr algn="ctr" fontAlgn="b"/>
                      <a:r>
                        <a:rPr lang="en-CA" sz="1600" b="0" i="0" u="none" strike="noStrike" dirty="0">
                          <a:solidFill>
                            <a:srgbClr val="000000"/>
                          </a:solidFill>
                          <a:effectLst/>
                          <a:latin typeface="Calibri" panose="020F0502020204030204" pitchFamily="34" charset="0"/>
                        </a:rPr>
                        <a:t>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CA" sz="1600" b="0" i="0" u="none" strike="noStrike" dirty="0" err="1">
                          <a:solidFill>
                            <a:srgbClr val="000000"/>
                          </a:solidFill>
                          <a:effectLst/>
                          <a:latin typeface="Calibri" panose="020F0502020204030204" pitchFamily="34" charset="0"/>
                        </a:rPr>
                        <a:t>Purcells</a:t>
                      </a:r>
                      <a:r>
                        <a:rPr lang="en-CA" sz="1600" b="0" i="0" u="none" strike="noStrike" dirty="0">
                          <a:solidFill>
                            <a:srgbClr val="000000"/>
                          </a:solidFill>
                          <a:effectLst/>
                          <a:latin typeface="Calibri" panose="020F0502020204030204" pitchFamily="34" charset="0"/>
                        </a:rPr>
                        <a:t> South</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4F4F"/>
                    </a:solidFill>
                  </a:tcPr>
                </a:tc>
                <a:tc>
                  <a:txBody>
                    <a:bodyPr/>
                    <a:lstStyle/>
                    <a:p>
                      <a:pPr algn="ctr" fontAlgn="ctr"/>
                      <a:r>
                        <a:rPr lang="en-CA" sz="1600" b="1" i="0" u="none" strike="noStrike">
                          <a:solidFill>
                            <a:srgbClr val="000000"/>
                          </a:solidFill>
                          <a:effectLst/>
                          <a:latin typeface="Calibri" panose="020F0502020204030204" pitchFamily="34"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4F4F"/>
                    </a:solidFill>
                  </a:tcPr>
                </a:tc>
                <a:tc>
                  <a:txBody>
                    <a:bodyPr/>
                    <a:lstStyle/>
                    <a:p>
                      <a:pPr algn="ctr" fontAlgn="b"/>
                      <a:r>
                        <a:rPr lang="en-CA" sz="1600" b="1" i="0" u="none" strike="noStrike">
                          <a:solidFill>
                            <a:srgbClr val="000000"/>
                          </a:solidFill>
                          <a:effectLst/>
                          <a:latin typeface="Calibri" panose="020F0502020204030204" pitchFamily="34" charset="0"/>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t"/>
                      <a:r>
                        <a:rPr lang="en-CA" sz="1600" b="0" i="0" u="none" strike="noStrike">
                          <a:solidFill>
                            <a:srgbClr val="000000"/>
                          </a:solidFill>
                          <a:effectLst/>
                          <a:latin typeface="Calibri" panose="020F0502020204030204" pitchFamily="34" charset="0"/>
                        </a:rPr>
                        <a:t>Extirpated</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CA" sz="1600" b="0" i="0" u="none" strike="noStrike">
                          <a:solidFill>
                            <a:srgbClr val="000000"/>
                          </a:solidFill>
                          <a:effectLst/>
                          <a:latin typeface="Calibri" panose="020F0502020204030204" pitchFamily="34" charset="0"/>
                        </a:rPr>
                        <a:t>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CA" sz="1600" b="0" i="0" u="none" strike="noStrike">
                          <a:solidFill>
                            <a:srgbClr val="000000"/>
                          </a:solidFill>
                          <a:effectLst/>
                          <a:latin typeface="Calibri" panose="020F0502020204030204" pitchFamily="34" charset="0"/>
                        </a:rPr>
                        <a: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extLst>
                  <a:ext uri="{0D108BD9-81ED-4DB2-BD59-A6C34878D82A}">
                    <a16:rowId xmlns:a16="http://schemas.microsoft.com/office/drawing/2014/main" val="3543266995"/>
                  </a:ext>
                </a:extLst>
              </a:tr>
              <a:tr h="277035">
                <a:tc>
                  <a:txBody>
                    <a:bodyPr/>
                    <a:lstStyle/>
                    <a:p>
                      <a:pPr algn="ctr" fontAlgn="b"/>
                      <a:r>
                        <a:rPr lang="en-CA" sz="1600" b="0" i="0" u="none" strike="noStrike" dirty="0">
                          <a:solidFill>
                            <a:srgbClr val="000000"/>
                          </a:solidFill>
                          <a:effectLst/>
                          <a:latin typeface="Calibri" panose="020F0502020204030204" pitchFamily="34" charset="0"/>
                        </a:rPr>
                        <a:t>13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CA" sz="1600" b="0" i="0" u="none" strike="noStrike" dirty="0">
                          <a:solidFill>
                            <a:srgbClr val="000000"/>
                          </a:solidFill>
                          <a:effectLst/>
                          <a:latin typeface="Calibri" panose="020F0502020204030204" pitchFamily="34" charset="0"/>
                        </a:rPr>
                        <a:t>Central Rockies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4F4F"/>
                    </a:solidFill>
                  </a:tcPr>
                </a:tc>
                <a:tc>
                  <a:txBody>
                    <a:bodyPr/>
                    <a:lstStyle/>
                    <a:p>
                      <a:pPr algn="ctr" fontAlgn="ctr"/>
                      <a:r>
                        <a:rPr lang="en-CA" sz="1600" b="1" i="0" u="none" strike="noStrike">
                          <a:solidFill>
                            <a:srgbClr val="000000"/>
                          </a:solidFill>
                          <a:effectLst/>
                          <a:latin typeface="Calibri" panose="020F0502020204030204" pitchFamily="34"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4F4F"/>
                    </a:solidFill>
                  </a:tcPr>
                </a:tc>
                <a:tc>
                  <a:txBody>
                    <a:bodyPr/>
                    <a:lstStyle/>
                    <a:p>
                      <a:pPr algn="ctr" fontAlgn="b"/>
                      <a:r>
                        <a:rPr lang="en-CA" sz="1600" b="1" i="0" u="none" strike="noStrike">
                          <a:solidFill>
                            <a:srgbClr val="000000"/>
                          </a:solidFill>
                          <a:effectLst/>
                          <a:latin typeface="Calibri" panose="020F050202020403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t"/>
                      <a:r>
                        <a:rPr lang="en-CA" sz="1600" b="0" i="0" u="none" strike="noStrike">
                          <a:solidFill>
                            <a:srgbClr val="000000"/>
                          </a:solidFill>
                          <a:effectLst/>
                          <a:latin typeface="Calibri" panose="020F0502020204030204" pitchFamily="34" charset="0"/>
                        </a:rPr>
                        <a:t>Extirpated</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CA" sz="1600" b="0" i="0" u="none" strike="noStrike">
                          <a:solidFill>
                            <a:srgbClr val="000000"/>
                          </a:solidFill>
                          <a:effectLst/>
                          <a:latin typeface="Calibri" panose="020F0502020204030204" pitchFamily="34" charset="0"/>
                        </a:rPr>
                        <a:t>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CA" sz="1600" b="0" i="0" u="none" strike="noStrike">
                          <a:solidFill>
                            <a:srgbClr val="000000"/>
                          </a:solidFill>
                          <a:effectLst/>
                          <a:latin typeface="Calibri" panose="020F0502020204030204" pitchFamily="34" charset="0"/>
                        </a:rPr>
                        <a: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extLst>
                  <a:ext uri="{0D108BD9-81ED-4DB2-BD59-A6C34878D82A}">
                    <a16:rowId xmlns:a16="http://schemas.microsoft.com/office/drawing/2014/main" val="3951633324"/>
                  </a:ext>
                </a:extLst>
              </a:tr>
              <a:tr h="277035">
                <a:tc>
                  <a:txBody>
                    <a:bodyPr/>
                    <a:lstStyle/>
                    <a:p>
                      <a:pPr algn="ctr" fontAlgn="b"/>
                      <a:r>
                        <a:rPr lang="en-CA" sz="1600" b="0" i="0" u="none" strike="noStrike" dirty="0">
                          <a:solidFill>
                            <a:srgbClr val="000000"/>
                          </a:solidFill>
                          <a:effectLst/>
                          <a:latin typeface="Calibri" panose="020F0502020204030204" pitchFamily="34" charset="0"/>
                        </a:rPr>
                        <a:t>14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CA" sz="1600" b="0" i="0" u="none" strike="noStrike" dirty="0">
                          <a:solidFill>
                            <a:srgbClr val="000000"/>
                          </a:solidFill>
                          <a:effectLst/>
                          <a:latin typeface="Calibri" panose="020F0502020204030204" pitchFamily="34" charset="0"/>
                        </a:rPr>
                        <a:t>George Mountain</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4F4F"/>
                    </a:solidFill>
                  </a:tcPr>
                </a:tc>
                <a:tc>
                  <a:txBody>
                    <a:bodyPr/>
                    <a:lstStyle/>
                    <a:p>
                      <a:pPr algn="ctr" fontAlgn="ctr"/>
                      <a:r>
                        <a:rPr lang="en-CA" sz="1600" b="1" i="0" u="none" strike="noStrike">
                          <a:solidFill>
                            <a:srgbClr val="000000"/>
                          </a:solidFill>
                          <a:effectLst/>
                          <a:latin typeface="Calibri" panose="020F0502020204030204" pitchFamily="34"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4F4F"/>
                    </a:solidFill>
                  </a:tcPr>
                </a:tc>
                <a:tc>
                  <a:txBody>
                    <a:bodyPr/>
                    <a:lstStyle/>
                    <a:p>
                      <a:pPr algn="ctr" fontAlgn="b"/>
                      <a:r>
                        <a:rPr lang="en-CA" sz="1600" b="1" i="0" u="none" strike="noStrike">
                          <a:solidFill>
                            <a:srgbClr val="000000"/>
                          </a:solidFill>
                          <a:effectLst/>
                          <a:latin typeface="Calibri" panose="020F050202020403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t"/>
                      <a:r>
                        <a:rPr lang="en-CA" sz="1600" b="0" i="0" u="none" strike="noStrike">
                          <a:solidFill>
                            <a:srgbClr val="000000"/>
                          </a:solidFill>
                          <a:effectLst/>
                          <a:latin typeface="Calibri" panose="020F0502020204030204" pitchFamily="34" charset="0"/>
                        </a:rPr>
                        <a:t>Extirpated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CA" sz="1600" b="0" i="0" u="none" strike="noStrike">
                          <a:solidFill>
                            <a:srgbClr val="000000"/>
                          </a:solidFill>
                          <a:effectLst/>
                          <a:latin typeface="Calibri" panose="020F0502020204030204" pitchFamily="34" charset="0"/>
                        </a:rPr>
                        <a:t>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CA" sz="1600" b="0" i="0" u="none" strike="noStrike">
                          <a:solidFill>
                            <a:srgbClr val="000000"/>
                          </a:solidFill>
                          <a:effectLst/>
                          <a:latin typeface="Calibri" panose="020F0502020204030204" pitchFamily="34" charset="0"/>
                        </a:rPr>
                        <a: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extLst>
                  <a:ext uri="{0D108BD9-81ED-4DB2-BD59-A6C34878D82A}">
                    <a16:rowId xmlns:a16="http://schemas.microsoft.com/office/drawing/2014/main" val="2989239932"/>
                  </a:ext>
                </a:extLst>
              </a:tr>
              <a:tr h="277035">
                <a:tc>
                  <a:txBody>
                    <a:bodyPr/>
                    <a:lstStyle/>
                    <a:p>
                      <a:pPr algn="ctr" fontAlgn="b"/>
                      <a:r>
                        <a:rPr lang="en-CA" sz="1600" b="0" i="0" u="none" strike="noStrike" dirty="0">
                          <a:solidFill>
                            <a:srgbClr val="000000"/>
                          </a:solidFill>
                          <a:effectLst/>
                          <a:latin typeface="Calibri" panose="020F0502020204030204" pitchFamily="34" charset="0"/>
                        </a:rPr>
                        <a:t>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CA" sz="1600" b="0" i="0" u="none" strike="noStrike" dirty="0">
                          <a:solidFill>
                            <a:srgbClr val="000000"/>
                          </a:solidFill>
                          <a:effectLst/>
                          <a:latin typeface="Calibri" panose="020F0502020204030204" pitchFamily="34" charset="0"/>
                        </a:rPr>
                        <a:t>Monashee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4F4F"/>
                    </a:solidFill>
                  </a:tcPr>
                </a:tc>
                <a:tc>
                  <a:txBody>
                    <a:bodyPr/>
                    <a:lstStyle/>
                    <a:p>
                      <a:pPr algn="ctr" fontAlgn="ctr"/>
                      <a:r>
                        <a:rPr lang="en-CA" sz="1600" b="1" i="0" u="none" strike="noStrike">
                          <a:solidFill>
                            <a:srgbClr val="000000"/>
                          </a:solidFill>
                          <a:effectLst/>
                          <a:latin typeface="Calibri" panose="020F0502020204030204" pitchFamily="34"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4F4F"/>
                    </a:solidFill>
                  </a:tcPr>
                </a:tc>
                <a:tc>
                  <a:txBody>
                    <a:bodyPr/>
                    <a:lstStyle/>
                    <a:p>
                      <a:pPr algn="ctr" fontAlgn="b"/>
                      <a:r>
                        <a:rPr lang="en-CA" sz="1600" b="1" i="0" u="none" strike="noStrike">
                          <a:solidFill>
                            <a:srgbClr val="000000"/>
                          </a:solidFill>
                          <a:effectLst/>
                          <a:latin typeface="Calibri" panose="020F050202020403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t"/>
                      <a:r>
                        <a:rPr lang="en-CA" sz="1600" b="0" i="0" u="none" strike="noStrike">
                          <a:solidFill>
                            <a:srgbClr val="000000"/>
                          </a:solidFill>
                          <a:effectLst/>
                          <a:latin typeface="Calibri" panose="020F0502020204030204" pitchFamily="34" charset="0"/>
                        </a:rPr>
                        <a:t>Extirpated</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CA" sz="1600" b="0" i="0" u="none" strike="noStrike">
                          <a:solidFill>
                            <a:srgbClr val="000000"/>
                          </a:solidFill>
                          <a:effectLst/>
                          <a:latin typeface="Calibri" panose="020F0502020204030204" pitchFamily="34" charset="0"/>
                        </a:rPr>
                        <a:t>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CA" sz="1600" b="0" i="0" u="none" strike="noStrike">
                          <a:solidFill>
                            <a:srgbClr val="000000"/>
                          </a:solidFill>
                          <a:effectLst/>
                          <a:latin typeface="Calibri" panose="020F0502020204030204" pitchFamily="34" charset="0"/>
                        </a:rPr>
                        <a: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extLst>
                  <a:ext uri="{0D108BD9-81ED-4DB2-BD59-A6C34878D82A}">
                    <a16:rowId xmlns:a16="http://schemas.microsoft.com/office/drawing/2014/main" val="2806881061"/>
                  </a:ext>
                </a:extLst>
              </a:tr>
              <a:tr h="277035">
                <a:tc>
                  <a:txBody>
                    <a:bodyPr/>
                    <a:lstStyle/>
                    <a:p>
                      <a:pPr algn="ctr" fontAlgn="b"/>
                      <a:r>
                        <a:rPr lang="en-CA" sz="1600" b="0" i="0" u="none" strike="noStrike" dirty="0">
                          <a:solidFill>
                            <a:srgbClr val="000000"/>
                          </a:solidFill>
                          <a:effectLst/>
                          <a:latin typeface="Calibri" panose="020F0502020204030204" pitchFamily="34" charset="0"/>
                        </a:rPr>
                        <a:t>16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CA" sz="1600" b="0" i="0" u="none" strike="noStrike" dirty="0">
                          <a:solidFill>
                            <a:srgbClr val="000000"/>
                          </a:solidFill>
                          <a:effectLst/>
                          <a:latin typeface="Calibri" panose="020F0502020204030204" pitchFamily="34" charset="0"/>
                        </a:rPr>
                        <a:t>Purcell Central</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4F4F"/>
                    </a:solidFill>
                  </a:tcPr>
                </a:tc>
                <a:tc>
                  <a:txBody>
                    <a:bodyPr/>
                    <a:lstStyle/>
                    <a:p>
                      <a:pPr algn="ctr" fontAlgn="ctr"/>
                      <a:r>
                        <a:rPr lang="en-CA" sz="1600" b="1" i="0" u="none" strike="noStrike">
                          <a:solidFill>
                            <a:srgbClr val="000000"/>
                          </a:solidFill>
                          <a:effectLst/>
                          <a:latin typeface="Calibri" panose="020F0502020204030204" pitchFamily="34"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4F4F"/>
                    </a:solidFill>
                  </a:tcPr>
                </a:tc>
                <a:tc>
                  <a:txBody>
                    <a:bodyPr/>
                    <a:lstStyle/>
                    <a:p>
                      <a:pPr algn="ctr" fontAlgn="b"/>
                      <a:r>
                        <a:rPr lang="en-CA" sz="1600" b="1" i="0" u="none" strike="noStrike">
                          <a:solidFill>
                            <a:srgbClr val="000000"/>
                          </a:solidFill>
                          <a:effectLst/>
                          <a:latin typeface="Calibri" panose="020F050202020403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t"/>
                      <a:r>
                        <a:rPr lang="en-CA" sz="1600" b="0" i="0" u="none" strike="noStrike">
                          <a:solidFill>
                            <a:srgbClr val="000000"/>
                          </a:solidFill>
                          <a:effectLst/>
                          <a:latin typeface="Calibri" panose="020F0502020204030204" pitchFamily="34" charset="0"/>
                        </a:rPr>
                        <a:t>Extirpated</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CA" sz="1600" b="0" i="0" u="none" strike="noStrike">
                          <a:solidFill>
                            <a:srgbClr val="000000"/>
                          </a:solidFill>
                          <a:effectLst/>
                          <a:latin typeface="Calibri" panose="020F0502020204030204" pitchFamily="34" charset="0"/>
                        </a:rPr>
                        <a:t>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CA" sz="1600" b="0" i="0" u="none" strike="noStrike">
                          <a:solidFill>
                            <a:srgbClr val="000000"/>
                          </a:solidFill>
                          <a:effectLst/>
                          <a:latin typeface="Calibri" panose="020F0502020204030204" pitchFamily="34" charset="0"/>
                        </a:rPr>
                        <a: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extLst>
                  <a:ext uri="{0D108BD9-81ED-4DB2-BD59-A6C34878D82A}">
                    <a16:rowId xmlns:a16="http://schemas.microsoft.com/office/drawing/2014/main" val="3679264144"/>
                  </a:ext>
                </a:extLst>
              </a:tr>
              <a:tr h="277035">
                <a:tc>
                  <a:txBody>
                    <a:bodyPr/>
                    <a:lstStyle/>
                    <a:p>
                      <a:pPr algn="ctr" fontAlgn="b"/>
                      <a:r>
                        <a:rPr lang="en-CA" sz="1600" b="0" i="0" u="none" strike="noStrike" dirty="0">
                          <a:solidFill>
                            <a:srgbClr val="000000"/>
                          </a:solidFill>
                          <a:effectLst/>
                          <a:latin typeface="Calibri" panose="020F0502020204030204" pitchFamily="34" charset="0"/>
                        </a:rPr>
                        <a:t>17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CA" sz="1600" b="0" i="0" u="none" strike="noStrike" dirty="0">
                          <a:solidFill>
                            <a:srgbClr val="000000"/>
                          </a:solidFill>
                          <a:effectLst/>
                          <a:latin typeface="Calibri" panose="020F0502020204030204" pitchFamily="34" charset="0"/>
                        </a:rPr>
                        <a:t>South </a:t>
                      </a:r>
                      <a:r>
                        <a:rPr lang="en-CA" sz="1600" b="0" i="0" u="none" strike="noStrike" dirty="0" err="1">
                          <a:solidFill>
                            <a:srgbClr val="000000"/>
                          </a:solidFill>
                          <a:effectLst/>
                          <a:latin typeface="Calibri" panose="020F0502020204030204" pitchFamily="34" charset="0"/>
                        </a:rPr>
                        <a:t>Selkirks</a:t>
                      </a:r>
                      <a:endParaRPr lang="en-CA" sz="1600" b="0" i="0" u="none" strike="noStrike" dirty="0">
                        <a:solidFill>
                          <a:srgbClr val="000000"/>
                        </a:solidFill>
                        <a:effectLst/>
                        <a:latin typeface="Calibri" panose="020F0502020204030204"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4F4F"/>
                    </a:solidFill>
                  </a:tcPr>
                </a:tc>
                <a:tc>
                  <a:txBody>
                    <a:bodyPr/>
                    <a:lstStyle/>
                    <a:p>
                      <a:pPr algn="ctr" fontAlgn="ctr"/>
                      <a:r>
                        <a:rPr lang="en-CA" sz="1600" b="1" i="0" u="none" strike="noStrike">
                          <a:solidFill>
                            <a:srgbClr val="000000"/>
                          </a:solidFill>
                          <a:effectLst/>
                          <a:latin typeface="Calibri" panose="020F0502020204030204" pitchFamily="34"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4F4F"/>
                    </a:solidFill>
                  </a:tcPr>
                </a:tc>
                <a:tc>
                  <a:txBody>
                    <a:bodyPr/>
                    <a:lstStyle/>
                    <a:p>
                      <a:pPr algn="ctr" fontAlgn="b"/>
                      <a:r>
                        <a:rPr lang="en-CA" sz="1600" b="1" i="0" u="none" strike="noStrike">
                          <a:solidFill>
                            <a:srgbClr val="000000"/>
                          </a:solidFill>
                          <a:effectLst/>
                          <a:latin typeface="Calibri" panose="020F050202020403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CA" sz="1600" b="0" i="0" u="none" strike="noStrike">
                          <a:solidFill>
                            <a:srgbClr val="000000"/>
                          </a:solidFill>
                          <a:effectLst/>
                          <a:latin typeface="Calibri" panose="020F0502020204030204" pitchFamily="34" charset="0"/>
                        </a:rPr>
                        <a:t>Extirpated</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CA" sz="1600" b="0" i="0" u="none" strike="noStrike">
                          <a:solidFill>
                            <a:srgbClr val="000000"/>
                          </a:solidFill>
                          <a:effectLst/>
                          <a:latin typeface="Calibri" panose="020F0502020204030204" pitchFamily="34" charset="0"/>
                        </a:rPr>
                        <a:t>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CA" sz="1600" b="0" i="0" u="none" strike="noStrike" dirty="0">
                          <a:solidFill>
                            <a:srgbClr val="000000"/>
                          </a:solidFill>
                          <a:effectLst/>
                          <a:latin typeface="Calibri" panose="020F0502020204030204" pitchFamily="34" charset="0"/>
                        </a:rPr>
                        <a: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extLst>
                  <a:ext uri="{0D108BD9-81ED-4DB2-BD59-A6C34878D82A}">
                    <a16:rowId xmlns:a16="http://schemas.microsoft.com/office/drawing/2014/main" val="1739793617"/>
                  </a:ext>
                </a:extLst>
              </a:tr>
            </a:tbl>
          </a:graphicData>
        </a:graphic>
      </p:graphicFrame>
      <p:pic>
        <p:nvPicPr>
          <p:cNvPr id="7" name="Picture 6">
            <a:extLst>
              <a:ext uri="{FF2B5EF4-FFF2-40B4-BE49-F238E27FC236}">
                <a16:creationId xmlns:a16="http://schemas.microsoft.com/office/drawing/2014/main" id="{83F7B1C6-26E1-4BF0-9A72-6FC5D1BD51E4}"/>
              </a:ext>
            </a:extLst>
          </p:cNvPr>
          <p:cNvPicPr>
            <a:picLocks noChangeAspect="1"/>
          </p:cNvPicPr>
          <p:nvPr/>
        </p:nvPicPr>
        <p:blipFill>
          <a:blip r:embed="rId3"/>
          <a:stretch>
            <a:fillRect/>
          </a:stretch>
        </p:blipFill>
        <p:spPr>
          <a:xfrm>
            <a:off x="7478855" y="-59648"/>
            <a:ext cx="4713145" cy="6402082"/>
          </a:xfrm>
          <a:prstGeom prst="rect">
            <a:avLst/>
          </a:prstGeom>
          <a:ln>
            <a:solidFill>
              <a:srgbClr val="0070C0"/>
            </a:solidFill>
          </a:ln>
        </p:spPr>
      </p:pic>
      <p:sp>
        <p:nvSpPr>
          <p:cNvPr id="52" name="Title 1">
            <a:extLst>
              <a:ext uri="{FF2B5EF4-FFF2-40B4-BE49-F238E27FC236}">
                <a16:creationId xmlns:a16="http://schemas.microsoft.com/office/drawing/2014/main" id="{136A85EA-CB59-4335-B145-4DC877C90885}"/>
              </a:ext>
            </a:extLst>
          </p:cNvPr>
          <p:cNvSpPr>
            <a:spLocks noGrp="1"/>
          </p:cNvSpPr>
          <p:nvPr>
            <p:ph type="title"/>
          </p:nvPr>
        </p:nvSpPr>
        <p:spPr>
          <a:xfrm>
            <a:off x="360000" y="180000"/>
            <a:ext cx="6739301" cy="716543"/>
          </a:xfrm>
          <a:noFill/>
        </p:spPr>
        <p:txBody>
          <a:bodyPr>
            <a:noAutofit/>
          </a:bodyPr>
          <a:lstStyle/>
          <a:p>
            <a:r>
              <a:rPr lang="en-US" sz="3200" dirty="0"/>
              <a:t>SMC DU9 – population estimates, status and recommended targets</a:t>
            </a:r>
          </a:p>
        </p:txBody>
      </p:sp>
      <p:cxnSp>
        <p:nvCxnSpPr>
          <p:cNvPr id="5" name="Straight Connector 4">
            <a:extLst>
              <a:ext uri="{FF2B5EF4-FFF2-40B4-BE49-F238E27FC236}">
                <a16:creationId xmlns:a16="http://schemas.microsoft.com/office/drawing/2014/main" id="{25D2B5B2-1346-4940-ACB4-4A7AD418D5DC}"/>
              </a:ext>
            </a:extLst>
          </p:cNvPr>
          <p:cNvCxnSpPr>
            <a:cxnSpLocks/>
          </p:cNvCxnSpPr>
          <p:nvPr/>
        </p:nvCxnSpPr>
        <p:spPr>
          <a:xfrm>
            <a:off x="14990" y="4354112"/>
            <a:ext cx="7452000" cy="0"/>
          </a:xfrm>
          <a:prstGeom prst="line">
            <a:avLst/>
          </a:prstGeom>
          <a:ln w="44450">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8946EFA7-4C87-4DDF-BB9B-75DD1D770C16}"/>
              </a:ext>
            </a:extLst>
          </p:cNvPr>
          <p:cNvSpPr txBox="1"/>
          <p:nvPr/>
        </p:nvSpPr>
        <p:spPr>
          <a:xfrm rot="16200000">
            <a:off x="6735815" y="5470258"/>
            <a:ext cx="851876" cy="369332"/>
          </a:xfrm>
          <a:prstGeom prst="rect">
            <a:avLst/>
          </a:prstGeom>
          <a:noFill/>
        </p:spPr>
        <p:txBody>
          <a:bodyPr wrap="square" rtlCol="0">
            <a:spAutoFit/>
          </a:bodyPr>
          <a:lstStyle/>
          <a:p>
            <a:r>
              <a:rPr lang="en-CA" b="1" dirty="0">
                <a:solidFill>
                  <a:srgbClr val="FF0000"/>
                </a:solidFill>
              </a:rPr>
              <a:t>HOLD</a:t>
            </a:r>
          </a:p>
        </p:txBody>
      </p:sp>
    </p:spTree>
    <p:extLst>
      <p:ext uri="{BB962C8B-B14F-4D97-AF65-F5344CB8AC3E}">
        <p14:creationId xmlns:p14="http://schemas.microsoft.com/office/powerpoint/2010/main" val="37389337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8CE633-EDBF-443C-B649-32A382DF7D72}"/>
              </a:ext>
            </a:extLst>
          </p:cNvPr>
          <p:cNvSpPr txBox="1">
            <a:spLocks/>
          </p:cNvSpPr>
          <p:nvPr/>
        </p:nvSpPr>
        <p:spPr>
          <a:xfrm>
            <a:off x="234893" y="144141"/>
            <a:ext cx="2986480" cy="1106689"/>
          </a:xfrm>
          <a:prstGeom prst="rect">
            <a:avLst/>
          </a:prstGeom>
          <a:noFill/>
        </p:spPr>
        <p:txBody>
          <a:bodyPr>
            <a:noAutofit/>
          </a:bodyPr>
          <a:lstStyle>
            <a:lvl1pPr algn="l" defTabSz="914400" rtl="0" eaLnBrk="1" latinLnBrk="0" hangingPunct="1">
              <a:spcBef>
                <a:spcPct val="0"/>
              </a:spcBef>
              <a:buNone/>
              <a:defRPr sz="3600" kern="1200">
                <a:solidFill>
                  <a:schemeClr val="bg1"/>
                </a:solidFill>
                <a:latin typeface="+mj-lt"/>
                <a:ea typeface="+mj-ea"/>
                <a:cs typeface="+mj-cs"/>
              </a:defRPr>
            </a:lvl1pPr>
          </a:lstStyle>
          <a:p>
            <a:pPr algn="ctr"/>
            <a:r>
              <a:rPr lang="en-US" sz="2600" dirty="0"/>
              <a:t>Landscape-level Approach</a:t>
            </a:r>
          </a:p>
        </p:txBody>
      </p:sp>
      <p:sp>
        <p:nvSpPr>
          <p:cNvPr id="5" name="TextBox 4">
            <a:extLst>
              <a:ext uri="{FF2B5EF4-FFF2-40B4-BE49-F238E27FC236}">
                <a16:creationId xmlns:a16="http://schemas.microsoft.com/office/drawing/2014/main" id="{2AB5445A-D897-491F-88C1-998C520B7AB3}"/>
              </a:ext>
            </a:extLst>
          </p:cNvPr>
          <p:cNvSpPr txBox="1"/>
          <p:nvPr/>
        </p:nvSpPr>
        <p:spPr>
          <a:xfrm>
            <a:off x="234893" y="1658359"/>
            <a:ext cx="3153200" cy="3939540"/>
          </a:xfrm>
          <a:prstGeom prst="rect">
            <a:avLst/>
          </a:prstGeom>
          <a:noFill/>
        </p:spPr>
        <p:txBody>
          <a:bodyPr wrap="square" rtlCol="0">
            <a:spAutoFit/>
          </a:bodyPr>
          <a:lstStyle/>
          <a:p>
            <a:r>
              <a:rPr lang="en-CA" sz="2000" dirty="0"/>
              <a:t>Consider connectivity between herds to allow for immigration/emigration and genetic flow</a:t>
            </a:r>
          </a:p>
          <a:p>
            <a:endParaRPr lang="en-CA" sz="2000" dirty="0"/>
          </a:p>
          <a:p>
            <a:r>
              <a:rPr lang="en-CA" sz="2000" dirty="0"/>
              <a:t>Consider overlap with TSAs and TFLs</a:t>
            </a:r>
          </a:p>
          <a:p>
            <a:endParaRPr lang="en-CA" sz="2000" dirty="0"/>
          </a:p>
          <a:p>
            <a:pPr marL="342900" indent="-342900">
              <a:buFont typeface="Arial" panose="020B0604020202020204" pitchFamily="34" charset="0"/>
              <a:buChar char="•"/>
            </a:pPr>
            <a:r>
              <a:rPr lang="en-CA" dirty="0"/>
              <a:t>Consider cumulative impacts when multiple herds overlap an operating area or when multiple TSAs overlap one herd.</a:t>
            </a:r>
          </a:p>
        </p:txBody>
      </p:sp>
      <p:pic>
        <p:nvPicPr>
          <p:cNvPr id="3" name="Picture 2">
            <a:extLst>
              <a:ext uri="{FF2B5EF4-FFF2-40B4-BE49-F238E27FC236}">
                <a16:creationId xmlns:a16="http://schemas.microsoft.com/office/drawing/2014/main" id="{4CA6CBD7-F5BB-4DD3-A43F-1A908C3EC82F}"/>
              </a:ext>
            </a:extLst>
          </p:cNvPr>
          <p:cNvPicPr>
            <a:picLocks noChangeAspect="1"/>
          </p:cNvPicPr>
          <p:nvPr/>
        </p:nvPicPr>
        <p:blipFill rotWithShape="1">
          <a:blip r:embed="rId2"/>
          <a:srcRect r="17903"/>
          <a:stretch/>
        </p:blipFill>
        <p:spPr>
          <a:xfrm>
            <a:off x="3458788" y="-67376"/>
            <a:ext cx="8742837" cy="6925375"/>
          </a:xfrm>
          <a:prstGeom prst="rect">
            <a:avLst/>
          </a:prstGeom>
        </p:spPr>
      </p:pic>
      <p:pic>
        <p:nvPicPr>
          <p:cNvPr id="4" name="Picture 3">
            <a:extLst>
              <a:ext uri="{FF2B5EF4-FFF2-40B4-BE49-F238E27FC236}">
                <a16:creationId xmlns:a16="http://schemas.microsoft.com/office/drawing/2014/main" id="{C99B69AF-B358-4AE5-8DE5-462B73E3FFF6}"/>
              </a:ext>
            </a:extLst>
          </p:cNvPr>
          <p:cNvPicPr>
            <a:picLocks noChangeAspect="1"/>
          </p:cNvPicPr>
          <p:nvPr/>
        </p:nvPicPr>
        <p:blipFill>
          <a:blip r:embed="rId3"/>
          <a:stretch>
            <a:fillRect/>
          </a:stretch>
        </p:blipFill>
        <p:spPr>
          <a:xfrm>
            <a:off x="9264770" y="112593"/>
            <a:ext cx="2845154" cy="2017780"/>
          </a:xfrm>
          <a:prstGeom prst="rect">
            <a:avLst/>
          </a:prstGeom>
          <a:ln>
            <a:solidFill>
              <a:schemeClr val="accent1">
                <a:lumMod val="10000"/>
              </a:schemeClr>
            </a:solidFill>
          </a:ln>
        </p:spPr>
      </p:pic>
    </p:spTree>
    <p:extLst>
      <p:ext uri="{BB962C8B-B14F-4D97-AF65-F5344CB8AC3E}">
        <p14:creationId xmlns:p14="http://schemas.microsoft.com/office/powerpoint/2010/main" val="24553672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3862FF86-AAEF-4CD2-A68F-FD400C74E4DB}"/>
              </a:ext>
            </a:extLst>
          </p:cNvPr>
          <p:cNvSpPr txBox="1"/>
          <p:nvPr/>
        </p:nvSpPr>
        <p:spPr>
          <a:xfrm>
            <a:off x="141028" y="155243"/>
            <a:ext cx="9901606" cy="954107"/>
          </a:xfrm>
          <a:prstGeom prst="rect">
            <a:avLst/>
          </a:prstGeom>
          <a:noFill/>
        </p:spPr>
        <p:txBody>
          <a:bodyPr wrap="square" rtlCol="0">
            <a:spAutoFit/>
          </a:bodyPr>
          <a:lstStyle/>
          <a:p>
            <a:r>
              <a:rPr lang="en-CA" sz="2800" b="1" dirty="0">
                <a:solidFill>
                  <a:schemeClr val="bg1"/>
                </a:solidFill>
              </a:rPr>
              <a:t>Habitat Types  </a:t>
            </a:r>
          </a:p>
          <a:p>
            <a:r>
              <a:rPr lang="en-CA" sz="2800" b="1" dirty="0">
                <a:solidFill>
                  <a:schemeClr val="bg1"/>
                </a:solidFill>
              </a:rPr>
              <a:t>	</a:t>
            </a:r>
            <a:r>
              <a:rPr lang="en-CA" sz="2800" dirty="0">
                <a:solidFill>
                  <a:schemeClr val="bg1"/>
                </a:solidFill>
              </a:rPr>
              <a:t>Example: Central </a:t>
            </a:r>
            <a:r>
              <a:rPr lang="en-CA" sz="2800" dirty="0" err="1">
                <a:solidFill>
                  <a:schemeClr val="bg1"/>
                </a:solidFill>
              </a:rPr>
              <a:t>Selkirks</a:t>
            </a:r>
            <a:endParaRPr lang="en-CA" sz="2800" dirty="0">
              <a:solidFill>
                <a:schemeClr val="bg1"/>
              </a:solidFill>
            </a:endParaRPr>
          </a:p>
        </p:txBody>
      </p:sp>
      <p:sp>
        <p:nvSpPr>
          <p:cNvPr id="7" name="TextBox 6">
            <a:extLst>
              <a:ext uri="{FF2B5EF4-FFF2-40B4-BE49-F238E27FC236}">
                <a16:creationId xmlns:a16="http://schemas.microsoft.com/office/drawing/2014/main" id="{C196AED4-F1DB-4495-8C6A-D15696828D3E}"/>
              </a:ext>
            </a:extLst>
          </p:cNvPr>
          <p:cNvSpPr txBox="1"/>
          <p:nvPr/>
        </p:nvSpPr>
        <p:spPr>
          <a:xfrm>
            <a:off x="364400" y="1425363"/>
            <a:ext cx="5731600" cy="4678204"/>
          </a:xfrm>
          <a:prstGeom prst="rect">
            <a:avLst/>
          </a:prstGeom>
          <a:noFill/>
        </p:spPr>
        <p:txBody>
          <a:bodyPr wrap="square" rtlCol="0">
            <a:spAutoFit/>
          </a:bodyPr>
          <a:lstStyle/>
          <a:p>
            <a:pPr>
              <a:spcAft>
                <a:spcPts val="600"/>
              </a:spcAft>
            </a:pPr>
            <a:r>
              <a:rPr lang="en-US" b="1" dirty="0"/>
              <a:t>Core Habitat </a:t>
            </a:r>
          </a:p>
          <a:p>
            <a:pPr>
              <a:spcAft>
                <a:spcPts val="600"/>
              </a:spcAft>
            </a:pPr>
            <a:r>
              <a:rPr lang="en-US" dirty="0"/>
              <a:t>The area that provides sufficient suitable range to support the life history requirements of caribou across all seasons and allows for movements on the landscape over time in response to human-caused and natural habitat disturbance.  </a:t>
            </a:r>
          </a:p>
          <a:p>
            <a:pPr marL="542925" indent="-361950"/>
            <a:r>
              <a:rPr lang="en-US" b="1" i="1" dirty="0"/>
              <a:t>Seasonal Ranges:</a:t>
            </a:r>
            <a:endParaRPr lang="en-CA" b="1" i="1" dirty="0"/>
          </a:p>
          <a:p>
            <a:pPr marL="542925" indent="-361950">
              <a:buFont typeface="Arial" panose="020B0604020202020204" pitchFamily="34" charset="0"/>
              <a:buChar char="•"/>
            </a:pPr>
            <a:r>
              <a:rPr lang="en-CA" b="1" dirty="0"/>
              <a:t>HESR</a:t>
            </a:r>
            <a:r>
              <a:rPr lang="en-CA" dirty="0"/>
              <a:t>: High-Elevation Summer Range</a:t>
            </a:r>
          </a:p>
          <a:p>
            <a:pPr marL="542925" indent="-361950">
              <a:buFont typeface="Arial" panose="020B0604020202020204" pitchFamily="34" charset="0"/>
              <a:buChar char="•"/>
            </a:pPr>
            <a:r>
              <a:rPr lang="en-CA" b="1" dirty="0"/>
              <a:t>HEWR</a:t>
            </a:r>
            <a:r>
              <a:rPr lang="en-CA" dirty="0"/>
              <a:t>: High-Elevation Winter Range</a:t>
            </a:r>
          </a:p>
          <a:p>
            <a:pPr marL="542925" indent="-361950">
              <a:buFont typeface="Arial" panose="020B0604020202020204" pitchFamily="34" charset="0"/>
              <a:buChar char="•"/>
            </a:pPr>
            <a:r>
              <a:rPr lang="en-CA" b="1" dirty="0"/>
              <a:t>HEWSR</a:t>
            </a:r>
            <a:r>
              <a:rPr lang="en-CA" dirty="0"/>
              <a:t>: High-Elevation Winter and Summer Range</a:t>
            </a:r>
          </a:p>
          <a:p>
            <a:endParaRPr lang="en-CA" dirty="0"/>
          </a:p>
          <a:p>
            <a:r>
              <a:rPr lang="en-US" b="1" dirty="0"/>
              <a:t>Matrix Habitat </a:t>
            </a:r>
          </a:p>
          <a:p>
            <a:r>
              <a:rPr lang="en-US" dirty="0"/>
              <a:t>The area adjacent to core habitat that has periodic or low use by caribou but supports primary prey and associated predators that have the potential to affect the caribou subpopulation.</a:t>
            </a:r>
            <a:endParaRPr lang="en-CA" dirty="0"/>
          </a:p>
        </p:txBody>
      </p:sp>
      <p:pic>
        <p:nvPicPr>
          <p:cNvPr id="9" name="Picture 8" descr="Map&#10;&#10;Description automatically generated">
            <a:extLst>
              <a:ext uri="{FF2B5EF4-FFF2-40B4-BE49-F238E27FC236}">
                <a16:creationId xmlns:a16="http://schemas.microsoft.com/office/drawing/2014/main" id="{4648B904-4A69-4817-90AF-F4C84C0BCB10}"/>
              </a:ext>
            </a:extLst>
          </p:cNvPr>
          <p:cNvPicPr>
            <a:picLocks noChangeAspect="1"/>
          </p:cNvPicPr>
          <p:nvPr/>
        </p:nvPicPr>
        <p:blipFill rotWithShape="1">
          <a:blip r:embed="rId3">
            <a:extLst>
              <a:ext uri="{28A0092B-C50C-407E-A947-70E740481C1C}">
                <a14:useLocalDpi xmlns:a14="http://schemas.microsoft.com/office/drawing/2010/main" val="0"/>
              </a:ext>
            </a:extLst>
          </a:blip>
          <a:srcRect b="6813"/>
          <a:stretch/>
        </p:blipFill>
        <p:spPr>
          <a:xfrm>
            <a:off x="6460400" y="-54006"/>
            <a:ext cx="5731600" cy="6912006"/>
          </a:xfrm>
          <a:prstGeom prst="rect">
            <a:avLst/>
          </a:prstGeom>
        </p:spPr>
      </p:pic>
    </p:spTree>
    <p:extLst>
      <p:ext uri="{BB962C8B-B14F-4D97-AF65-F5344CB8AC3E}">
        <p14:creationId xmlns:p14="http://schemas.microsoft.com/office/powerpoint/2010/main" val="40982801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CFB4B27-6B80-45C0-9700-006864E7E240}"/>
              </a:ext>
            </a:extLst>
          </p:cNvPr>
          <p:cNvSpPr/>
          <p:nvPr/>
        </p:nvSpPr>
        <p:spPr>
          <a:xfrm>
            <a:off x="470579" y="3054717"/>
            <a:ext cx="8932501" cy="2182377"/>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1">
            <a:extLst>
              <a:ext uri="{FF2B5EF4-FFF2-40B4-BE49-F238E27FC236}">
                <a16:creationId xmlns:a16="http://schemas.microsoft.com/office/drawing/2014/main" id="{01B15071-2861-48DF-84AF-CDB24FB17C2E}"/>
              </a:ext>
            </a:extLst>
          </p:cNvPr>
          <p:cNvSpPr>
            <a:spLocks noGrp="1"/>
          </p:cNvSpPr>
          <p:nvPr>
            <p:ph type="title"/>
          </p:nvPr>
        </p:nvSpPr>
        <p:spPr>
          <a:xfrm>
            <a:off x="360000" y="216000"/>
            <a:ext cx="11358880" cy="716543"/>
          </a:xfrm>
          <a:noFill/>
        </p:spPr>
        <p:txBody>
          <a:bodyPr>
            <a:noAutofit/>
          </a:bodyPr>
          <a:lstStyle/>
          <a:p>
            <a:r>
              <a:rPr lang="en-US" sz="3000" dirty="0"/>
              <a:t>Habitat Scenarios for Southern Group Herds</a:t>
            </a:r>
            <a:endParaRPr lang="en-CA" sz="3000" dirty="0"/>
          </a:p>
        </p:txBody>
      </p:sp>
      <p:sp>
        <p:nvSpPr>
          <p:cNvPr id="6" name="TextBox 5">
            <a:extLst>
              <a:ext uri="{FF2B5EF4-FFF2-40B4-BE49-F238E27FC236}">
                <a16:creationId xmlns:a16="http://schemas.microsoft.com/office/drawing/2014/main" id="{987D2A1B-F9AD-4875-B1C8-F11F6F4B9D26}"/>
              </a:ext>
            </a:extLst>
          </p:cNvPr>
          <p:cNvSpPr txBox="1"/>
          <p:nvPr/>
        </p:nvSpPr>
        <p:spPr>
          <a:xfrm>
            <a:off x="615359" y="1352458"/>
            <a:ext cx="8787721" cy="4776116"/>
          </a:xfrm>
          <a:prstGeom prst="rect">
            <a:avLst/>
          </a:prstGeom>
          <a:noFill/>
          <a:ln>
            <a:noFill/>
          </a:ln>
        </p:spPr>
        <p:txBody>
          <a:bodyPr wrap="square" rtlCol="0">
            <a:spAutoFit/>
          </a:bodyPr>
          <a:lstStyle/>
          <a:p>
            <a:pPr>
              <a:lnSpc>
                <a:spcPct val="114000"/>
              </a:lnSpc>
            </a:pPr>
            <a:r>
              <a:rPr lang="en-US" b="1" dirty="0">
                <a:solidFill>
                  <a:schemeClr val="bg2">
                    <a:lumMod val="65000"/>
                  </a:schemeClr>
                </a:solidFill>
              </a:rPr>
              <a:t>Scenario 1:  Maximum effort</a:t>
            </a:r>
            <a:r>
              <a:rPr lang="en-CA" sz="1600" b="1" dirty="0">
                <a:solidFill>
                  <a:schemeClr val="bg2">
                    <a:lumMod val="65000"/>
                  </a:schemeClr>
                </a:solidFill>
              </a:rPr>
              <a:t> – </a:t>
            </a:r>
            <a:r>
              <a:rPr lang="en-US" dirty="0">
                <a:solidFill>
                  <a:schemeClr val="bg2">
                    <a:lumMod val="65000"/>
                  </a:schemeClr>
                </a:solidFill>
              </a:rPr>
              <a:t>Protect 100% of CORE and MATRIX habitat</a:t>
            </a:r>
            <a:endParaRPr lang="en-CA" sz="1600" dirty="0">
              <a:solidFill>
                <a:schemeClr val="bg2">
                  <a:lumMod val="65000"/>
                </a:schemeClr>
              </a:solidFill>
            </a:endParaRPr>
          </a:p>
          <a:p>
            <a:pPr>
              <a:lnSpc>
                <a:spcPct val="114000"/>
              </a:lnSpc>
            </a:pPr>
            <a:endParaRPr lang="en-US" sz="1200" b="1" dirty="0">
              <a:solidFill>
                <a:schemeClr val="tx1">
                  <a:lumMod val="50000"/>
                  <a:lumOff val="50000"/>
                </a:schemeClr>
              </a:solidFill>
            </a:endParaRPr>
          </a:p>
          <a:p>
            <a:pPr>
              <a:lnSpc>
                <a:spcPct val="114000"/>
              </a:lnSpc>
            </a:pPr>
            <a:r>
              <a:rPr lang="en-US" b="1" dirty="0"/>
              <a:t>Scenario 2:  High effort </a:t>
            </a:r>
            <a:r>
              <a:rPr lang="en-US" sz="1600" b="1" dirty="0"/>
              <a:t>(~Federal Recovery Strategy)</a:t>
            </a:r>
            <a:endParaRPr lang="en-CA" sz="1600" dirty="0"/>
          </a:p>
          <a:p>
            <a:pPr marL="285750" lvl="0" indent="-285750">
              <a:lnSpc>
                <a:spcPct val="114000"/>
              </a:lnSpc>
              <a:buFont typeface="Arial" panose="020B0604020202020204" pitchFamily="34" charset="0"/>
              <a:buChar char="•"/>
            </a:pPr>
            <a:r>
              <a:rPr lang="en-CA" altLang="en-US" kern="0" dirty="0">
                <a:solidFill>
                  <a:srgbClr val="FF0000"/>
                </a:solidFill>
                <a:latin typeface="Calibri" pitchFamily="34" charset="0"/>
              </a:rPr>
              <a:t>Protect 100% of CORE habitat, constrain disturbance in MATRIX as per the Species at Risk Act, for all 17 DU9 herds</a:t>
            </a:r>
          </a:p>
          <a:p>
            <a:pPr marL="285750" lvl="0" indent="-285750">
              <a:lnSpc>
                <a:spcPct val="114000"/>
              </a:lnSpc>
              <a:buFont typeface="Arial" panose="020B0604020202020204" pitchFamily="34" charset="0"/>
              <a:buChar char="•"/>
            </a:pPr>
            <a:endParaRPr lang="en-US" sz="1200" b="1" dirty="0"/>
          </a:p>
          <a:p>
            <a:pPr>
              <a:lnSpc>
                <a:spcPct val="114000"/>
              </a:lnSpc>
            </a:pPr>
            <a:r>
              <a:rPr lang="en-US" b="1" dirty="0"/>
              <a:t>Scenario 3:  Moderate-High effort </a:t>
            </a:r>
          </a:p>
          <a:p>
            <a:pPr marL="285750" indent="-285750">
              <a:lnSpc>
                <a:spcPct val="114000"/>
              </a:lnSpc>
              <a:buFont typeface="Arial" panose="020B0604020202020204" pitchFamily="34" charset="0"/>
              <a:buChar char="•"/>
            </a:pPr>
            <a:r>
              <a:rPr lang="en-CA" altLang="en-US" kern="0" dirty="0">
                <a:solidFill>
                  <a:srgbClr val="FF0000"/>
                </a:solidFill>
                <a:latin typeface="Calibri" pitchFamily="34" charset="0"/>
              </a:rPr>
              <a:t>Protect prioritized CORE habitat, constrain disturbance in prioritized MATRIX for </a:t>
            </a:r>
            <a:r>
              <a:rPr lang="en-US" altLang="en-US" kern="0" dirty="0">
                <a:solidFill>
                  <a:srgbClr val="FF0000"/>
                </a:solidFill>
                <a:latin typeface="Calibri" pitchFamily="34" charset="0"/>
              </a:rPr>
              <a:t>the 8 herds that have &gt;20 animals</a:t>
            </a:r>
            <a:r>
              <a:rPr lang="en-CA" altLang="en-US" kern="0" dirty="0">
                <a:solidFill>
                  <a:srgbClr val="FF0000"/>
                </a:solidFill>
                <a:latin typeface="Calibri" pitchFamily="34" charset="0"/>
              </a:rPr>
              <a:t> </a:t>
            </a:r>
          </a:p>
          <a:p>
            <a:pPr marL="285750" indent="-285750">
              <a:lnSpc>
                <a:spcPct val="114000"/>
              </a:lnSpc>
              <a:buFont typeface="Arial" panose="020B0604020202020204" pitchFamily="34" charset="0"/>
              <a:buChar char="•"/>
            </a:pPr>
            <a:r>
              <a:rPr lang="en-US" dirty="0">
                <a:solidFill>
                  <a:srgbClr val="FF0000"/>
                </a:solidFill>
              </a:rPr>
              <a:t>Identify High, Medium and Low priority habitat based on Science Team input:  </a:t>
            </a:r>
            <a:endParaRPr lang="en-CA" sz="1600" dirty="0">
              <a:solidFill>
                <a:srgbClr val="FF0000"/>
              </a:solidFill>
            </a:endParaRPr>
          </a:p>
          <a:p>
            <a:pPr marL="857250" lvl="1" indent="-400050">
              <a:lnSpc>
                <a:spcPct val="114000"/>
              </a:lnSpc>
              <a:buFont typeface="+mj-lt"/>
              <a:buAutoNum type="alphaLcPeriod"/>
            </a:pPr>
            <a:r>
              <a:rPr lang="en-US" sz="1600" dirty="0"/>
              <a:t>Include </a:t>
            </a:r>
            <a:r>
              <a:rPr lang="en-US" sz="1600" b="1" dirty="0"/>
              <a:t>High</a:t>
            </a:r>
            <a:r>
              <a:rPr lang="en-US" sz="1600" dirty="0"/>
              <a:t>, </a:t>
            </a:r>
            <a:r>
              <a:rPr lang="en-US" sz="1600" b="1" dirty="0"/>
              <a:t>Medium</a:t>
            </a:r>
            <a:r>
              <a:rPr lang="en-US" sz="1600" dirty="0"/>
              <a:t> and </a:t>
            </a:r>
            <a:r>
              <a:rPr lang="en-US" sz="1600" b="1" dirty="0"/>
              <a:t>Low</a:t>
            </a:r>
            <a:r>
              <a:rPr lang="en-US" sz="1600" dirty="0"/>
              <a:t> priority areas per Science Team input </a:t>
            </a:r>
          </a:p>
          <a:p>
            <a:pPr marL="857250" lvl="1" indent="-400050">
              <a:lnSpc>
                <a:spcPct val="114000"/>
              </a:lnSpc>
              <a:buFont typeface="+mj-lt"/>
              <a:buAutoNum type="alphaLcPeriod"/>
            </a:pPr>
            <a:r>
              <a:rPr lang="en-US" sz="1600" dirty="0"/>
              <a:t>Include </a:t>
            </a:r>
            <a:r>
              <a:rPr lang="en-US" sz="1600" b="1" dirty="0"/>
              <a:t>High</a:t>
            </a:r>
            <a:r>
              <a:rPr lang="en-US" sz="1600" dirty="0"/>
              <a:t> and </a:t>
            </a:r>
            <a:r>
              <a:rPr lang="en-US" sz="1600" b="1" dirty="0"/>
              <a:t>Medium</a:t>
            </a:r>
            <a:r>
              <a:rPr lang="en-US" sz="1600" dirty="0"/>
              <a:t> priority areas per Science Team input</a:t>
            </a:r>
          </a:p>
          <a:p>
            <a:pPr marL="857250" lvl="1" indent="-400050">
              <a:lnSpc>
                <a:spcPct val="114000"/>
              </a:lnSpc>
              <a:buFont typeface="+mj-lt"/>
              <a:buAutoNum type="alphaLcPeriod"/>
            </a:pPr>
            <a:r>
              <a:rPr lang="en-US" sz="1600" dirty="0"/>
              <a:t>Include </a:t>
            </a:r>
            <a:r>
              <a:rPr lang="en-US" sz="1600" b="1" dirty="0"/>
              <a:t>High</a:t>
            </a:r>
            <a:r>
              <a:rPr lang="en-US" sz="1600" dirty="0"/>
              <a:t> priority areas per Science Team input </a:t>
            </a:r>
          </a:p>
          <a:p>
            <a:pPr lvl="1">
              <a:lnSpc>
                <a:spcPct val="114000"/>
              </a:lnSpc>
            </a:pPr>
            <a:endParaRPr lang="en-US" sz="1600" dirty="0"/>
          </a:p>
          <a:p>
            <a:pPr>
              <a:lnSpc>
                <a:spcPct val="114000"/>
              </a:lnSpc>
            </a:pPr>
            <a:r>
              <a:rPr lang="en-US" b="1" dirty="0">
                <a:solidFill>
                  <a:schemeClr val="bg2">
                    <a:lumMod val="65000"/>
                  </a:schemeClr>
                </a:solidFill>
              </a:rPr>
              <a:t>Scenario 4:  Lowest effort</a:t>
            </a:r>
            <a:r>
              <a:rPr lang="en-CA" sz="1600" b="1" dirty="0">
                <a:solidFill>
                  <a:schemeClr val="bg2">
                    <a:lumMod val="65000"/>
                  </a:schemeClr>
                </a:solidFill>
              </a:rPr>
              <a:t> - </a:t>
            </a:r>
            <a:r>
              <a:rPr lang="en-US" dirty="0">
                <a:solidFill>
                  <a:schemeClr val="bg2">
                    <a:lumMod val="65000"/>
                  </a:schemeClr>
                </a:solidFill>
              </a:rPr>
              <a:t>No additional protections or disturbance constraints in CORE or MATRIX</a:t>
            </a:r>
            <a:endParaRPr lang="en-US" sz="3600" dirty="0">
              <a:solidFill>
                <a:schemeClr val="bg2">
                  <a:lumMod val="65000"/>
                </a:schemeClr>
              </a:solidFill>
            </a:endParaRPr>
          </a:p>
        </p:txBody>
      </p:sp>
      <p:sp>
        <p:nvSpPr>
          <p:cNvPr id="3" name="Arrow: Right 2">
            <a:extLst>
              <a:ext uri="{FF2B5EF4-FFF2-40B4-BE49-F238E27FC236}">
                <a16:creationId xmlns:a16="http://schemas.microsoft.com/office/drawing/2014/main" id="{2A2F23B0-1745-46DC-BB2B-1AD85FA78A80}"/>
              </a:ext>
            </a:extLst>
          </p:cNvPr>
          <p:cNvSpPr/>
          <p:nvPr/>
        </p:nvSpPr>
        <p:spPr>
          <a:xfrm rot="10800000">
            <a:off x="9563100" y="3205717"/>
            <a:ext cx="2340076" cy="1908057"/>
          </a:xfrm>
          <a:prstGeom prst="rightArrow">
            <a:avLst>
              <a:gd name="adj1" fmla="val 73962"/>
              <a:gd name="adj2" fmla="val 34425"/>
            </a:avLst>
          </a:prstGeom>
          <a:solidFill>
            <a:srgbClr val="E5F1D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TextBox 4">
            <a:extLst>
              <a:ext uri="{FF2B5EF4-FFF2-40B4-BE49-F238E27FC236}">
                <a16:creationId xmlns:a16="http://schemas.microsoft.com/office/drawing/2014/main" id="{CF8F4AB6-E521-49A0-8F35-CD89D75CB3A4}"/>
              </a:ext>
            </a:extLst>
          </p:cNvPr>
          <p:cNvSpPr txBox="1"/>
          <p:nvPr/>
        </p:nvSpPr>
        <p:spPr bwMode="auto">
          <a:xfrm>
            <a:off x="10042816" y="3538739"/>
            <a:ext cx="2006016" cy="1231106"/>
          </a:xfrm>
          <a:prstGeom prst="rect">
            <a:avLst/>
          </a:prstGeom>
          <a:noFill/>
          <a:ln w="9525">
            <a:noFill/>
            <a:miter lim="800000"/>
            <a:headEnd/>
            <a:tailEnd/>
          </a:ln>
        </p:spPr>
        <p:txBody>
          <a:bodyPr wrap="square" rtlCol="0">
            <a:spAutoFit/>
          </a:bodyPr>
          <a:lstStyle/>
          <a:p>
            <a:pPr>
              <a:spcBef>
                <a:spcPct val="50000"/>
              </a:spcBef>
            </a:pPr>
            <a:r>
              <a:rPr lang="en-US" sz="1400" b="1" dirty="0"/>
              <a:t>Recommended Option</a:t>
            </a:r>
          </a:p>
          <a:p>
            <a:pPr marL="72000">
              <a:spcBef>
                <a:spcPct val="50000"/>
              </a:spcBef>
            </a:pPr>
            <a:r>
              <a:rPr lang="en-US" sz="1200" b="1" dirty="0"/>
              <a:t>Low risk to caribou for prioritized herds</a:t>
            </a:r>
          </a:p>
          <a:p>
            <a:pPr marL="72000">
              <a:spcBef>
                <a:spcPct val="50000"/>
              </a:spcBef>
            </a:pPr>
            <a:r>
              <a:rPr lang="en-US" sz="1200" b="1" dirty="0"/>
              <a:t>Reduces timber volume impacts </a:t>
            </a:r>
            <a:endParaRPr lang="en-CA" sz="1200" b="1" dirty="0">
              <a:solidFill>
                <a:schemeClr val="tx1"/>
              </a:solidFill>
            </a:endParaRPr>
          </a:p>
        </p:txBody>
      </p:sp>
    </p:spTree>
    <p:extLst>
      <p:ext uri="{BB962C8B-B14F-4D97-AF65-F5344CB8AC3E}">
        <p14:creationId xmlns:p14="http://schemas.microsoft.com/office/powerpoint/2010/main" val="21186863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able 9">
            <a:extLst>
              <a:ext uri="{FF2B5EF4-FFF2-40B4-BE49-F238E27FC236}">
                <a16:creationId xmlns:a16="http://schemas.microsoft.com/office/drawing/2014/main" id="{15F6F46C-B8CE-47F2-B54A-14D89106E643}"/>
              </a:ext>
            </a:extLst>
          </p:cNvPr>
          <p:cNvGraphicFramePr>
            <a:graphicFrameLocks noGrp="1"/>
          </p:cNvGraphicFramePr>
          <p:nvPr>
            <p:extLst>
              <p:ext uri="{D42A27DB-BD31-4B8C-83A1-F6EECF244321}">
                <p14:modId xmlns:p14="http://schemas.microsoft.com/office/powerpoint/2010/main" val="2638489996"/>
              </p:ext>
            </p:extLst>
          </p:nvPr>
        </p:nvGraphicFramePr>
        <p:xfrm>
          <a:off x="292889" y="1588405"/>
          <a:ext cx="11267139" cy="4361262"/>
        </p:xfrm>
        <a:graphic>
          <a:graphicData uri="http://schemas.openxmlformats.org/drawingml/2006/table">
            <a:tbl>
              <a:tblPr/>
              <a:tblGrid>
                <a:gridCol w="1992714">
                  <a:extLst>
                    <a:ext uri="{9D8B030D-6E8A-4147-A177-3AD203B41FA5}">
                      <a16:colId xmlns:a16="http://schemas.microsoft.com/office/drawing/2014/main" val="112273631"/>
                    </a:ext>
                  </a:extLst>
                </a:gridCol>
                <a:gridCol w="1195627">
                  <a:extLst>
                    <a:ext uri="{9D8B030D-6E8A-4147-A177-3AD203B41FA5}">
                      <a16:colId xmlns:a16="http://schemas.microsoft.com/office/drawing/2014/main" val="4192369621"/>
                    </a:ext>
                  </a:extLst>
                </a:gridCol>
                <a:gridCol w="921628">
                  <a:extLst>
                    <a:ext uri="{9D8B030D-6E8A-4147-A177-3AD203B41FA5}">
                      <a16:colId xmlns:a16="http://schemas.microsoft.com/office/drawing/2014/main" val="2619183793"/>
                    </a:ext>
                  </a:extLst>
                </a:gridCol>
                <a:gridCol w="1245448">
                  <a:extLst>
                    <a:ext uri="{9D8B030D-6E8A-4147-A177-3AD203B41FA5}">
                      <a16:colId xmlns:a16="http://schemas.microsoft.com/office/drawing/2014/main" val="1160010012"/>
                    </a:ext>
                  </a:extLst>
                </a:gridCol>
                <a:gridCol w="1170721">
                  <a:extLst>
                    <a:ext uri="{9D8B030D-6E8A-4147-A177-3AD203B41FA5}">
                      <a16:colId xmlns:a16="http://schemas.microsoft.com/office/drawing/2014/main" val="3194609122"/>
                    </a:ext>
                  </a:extLst>
                </a:gridCol>
                <a:gridCol w="1145812">
                  <a:extLst>
                    <a:ext uri="{9D8B030D-6E8A-4147-A177-3AD203B41FA5}">
                      <a16:colId xmlns:a16="http://schemas.microsoft.com/office/drawing/2014/main" val="2818492734"/>
                    </a:ext>
                  </a:extLst>
                </a:gridCol>
                <a:gridCol w="1312771">
                  <a:extLst>
                    <a:ext uri="{9D8B030D-6E8A-4147-A177-3AD203B41FA5}">
                      <a16:colId xmlns:a16="http://schemas.microsoft.com/office/drawing/2014/main" val="622973099"/>
                    </a:ext>
                  </a:extLst>
                </a:gridCol>
                <a:gridCol w="1103398">
                  <a:extLst>
                    <a:ext uri="{9D8B030D-6E8A-4147-A177-3AD203B41FA5}">
                      <a16:colId xmlns:a16="http://schemas.microsoft.com/office/drawing/2014/main" val="491670178"/>
                    </a:ext>
                  </a:extLst>
                </a:gridCol>
                <a:gridCol w="1179020">
                  <a:extLst>
                    <a:ext uri="{9D8B030D-6E8A-4147-A177-3AD203B41FA5}">
                      <a16:colId xmlns:a16="http://schemas.microsoft.com/office/drawing/2014/main" val="1114409334"/>
                    </a:ext>
                  </a:extLst>
                </a:gridCol>
              </a:tblGrid>
              <a:tr h="368189">
                <a:tc gridSpan="5">
                  <a:txBody>
                    <a:bodyPr/>
                    <a:lstStyle/>
                    <a:p>
                      <a:pPr algn="ctr" fontAlgn="ctr"/>
                      <a:r>
                        <a:rPr lang="en-CA" sz="1600" b="1" i="0" u="none" strike="noStrike" dirty="0">
                          <a:solidFill>
                            <a:srgbClr val="FFFFFF"/>
                          </a:solidFill>
                          <a:effectLst/>
                          <a:latin typeface="Calibri" panose="020F0502020204030204" pitchFamily="34" charset="0"/>
                        </a:rPr>
                        <a:t>Herds and Status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tc gridSpan="2">
                  <a:txBody>
                    <a:bodyPr/>
                    <a:lstStyle/>
                    <a:p>
                      <a:pPr algn="ctr" fontAlgn="b"/>
                      <a:r>
                        <a:rPr lang="en-CA" sz="1600" b="1" i="0" u="none" strike="noStrike">
                          <a:solidFill>
                            <a:srgbClr val="E2EFDA"/>
                          </a:solidFill>
                          <a:effectLst/>
                          <a:latin typeface="Calibri" panose="020F0502020204030204" pitchFamily="34" charset="0"/>
                        </a:rPr>
                        <a:t>% Hab. Disturbance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A6A6"/>
                    </a:solidFill>
                  </a:tcPr>
                </a:tc>
                <a:tc hMerge="1">
                  <a:txBody>
                    <a:bodyPr/>
                    <a:lstStyle/>
                    <a:p>
                      <a:endParaRPr lang="en-CA"/>
                    </a:p>
                  </a:txBody>
                  <a:tcPr/>
                </a:tc>
                <a:tc gridSpan="2">
                  <a:txBody>
                    <a:bodyPr/>
                    <a:lstStyle/>
                    <a:p>
                      <a:pPr algn="ctr" fontAlgn="b"/>
                      <a:r>
                        <a:rPr lang="en-CA" sz="1600" b="1" i="0" u="none" strike="noStrike" dirty="0">
                          <a:solidFill>
                            <a:srgbClr val="E2EFDA"/>
                          </a:solidFill>
                          <a:effectLst/>
                          <a:latin typeface="Calibri" panose="020F0502020204030204" pitchFamily="34" charset="0"/>
                        </a:rPr>
                        <a:t>% Habitat Protection</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808080"/>
                    </a:solidFill>
                  </a:tcPr>
                </a:tc>
                <a:tc hMerge="1">
                  <a:txBody>
                    <a:bodyPr/>
                    <a:lstStyle/>
                    <a:p>
                      <a:endParaRPr lang="en-CA"/>
                    </a:p>
                  </a:txBody>
                  <a:tcPr>
                    <a:lnL w="6350"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2817786433"/>
                  </a:ext>
                </a:extLst>
              </a:tr>
              <a:tr h="1047561">
                <a:tc>
                  <a:txBody>
                    <a:bodyPr/>
                    <a:lstStyle/>
                    <a:p>
                      <a:pPr algn="ctr" fontAlgn="t"/>
                      <a:r>
                        <a:rPr lang="en-CA" sz="1600" b="1" i="0" u="none" strike="noStrike">
                          <a:solidFill>
                            <a:srgbClr val="000000"/>
                          </a:solidFill>
                          <a:effectLst/>
                          <a:latin typeface="Calibri" panose="020F0502020204030204" pitchFamily="34" charset="0"/>
                        </a:rPr>
                        <a:t>Herd</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en-CA" sz="1600" b="1" i="0" u="none" strike="noStrike">
                          <a:solidFill>
                            <a:srgbClr val="000000"/>
                          </a:solidFill>
                          <a:effectLst/>
                          <a:latin typeface="Calibri" panose="020F0502020204030204" pitchFamily="34" charset="0"/>
                        </a:rPr>
                        <a:t> *Effort to reach self-sust.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en-CA" sz="1600" b="1" i="0" u="none" strike="noStrike">
                          <a:solidFill>
                            <a:srgbClr val="000000"/>
                          </a:solidFill>
                          <a:effectLst/>
                          <a:latin typeface="Calibri" panose="020F0502020204030204" pitchFamily="34" charset="0"/>
                        </a:rPr>
                        <a:t>Pop'n Est</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en-CA" sz="1600" b="1" i="0" u="none" strike="noStrike">
                          <a:solidFill>
                            <a:srgbClr val="000000"/>
                          </a:solidFill>
                          <a:effectLst/>
                          <a:latin typeface="Calibri" panose="020F0502020204030204" pitchFamily="34" charset="0"/>
                        </a:rPr>
                        <a:t>Current trend</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t"/>
                      <a:r>
                        <a:rPr lang="en-CA" sz="1600" b="1" i="0" u="none" strike="noStrike">
                          <a:solidFill>
                            <a:srgbClr val="000000"/>
                          </a:solidFill>
                          <a:effectLst/>
                          <a:latin typeface="Calibri" panose="020F0502020204030204" pitchFamily="34" charset="0"/>
                        </a:rPr>
                        <a:t> Historic Long-term trend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en-CA" sz="1600" b="1" i="0" u="none" strike="noStrike" dirty="0">
                          <a:solidFill>
                            <a:srgbClr val="000000"/>
                          </a:solidFill>
                          <a:effectLst/>
                          <a:latin typeface="Calibri" panose="020F0502020204030204" pitchFamily="34" charset="0"/>
                        </a:rPr>
                        <a:t> Matrix (no buffer |buffer)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en-CA" sz="1600" b="1" i="0" u="none" strike="noStrike" dirty="0">
                          <a:solidFill>
                            <a:srgbClr val="000000"/>
                          </a:solidFill>
                          <a:effectLst/>
                          <a:latin typeface="Calibri" panose="020F0502020204030204" pitchFamily="34" charset="0"/>
                        </a:rPr>
                        <a:t> HE Core    (500m buffer)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en-CA" sz="1600" b="1" i="0" u="none" strike="noStrike" dirty="0">
                          <a:solidFill>
                            <a:srgbClr val="000000"/>
                          </a:solidFill>
                          <a:effectLst/>
                          <a:latin typeface="Calibri" panose="020F0502020204030204" pitchFamily="34" charset="0"/>
                        </a:rPr>
                        <a:t> Matrix current protection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en-CA" sz="1600" b="1" i="0" u="none" strike="noStrike" dirty="0">
                          <a:solidFill>
                            <a:srgbClr val="000000"/>
                          </a:solidFill>
                          <a:effectLst/>
                          <a:latin typeface="Calibri" panose="020F0502020204030204" pitchFamily="34" charset="0"/>
                        </a:rPr>
                        <a:t> HE Core current protection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89593296"/>
                  </a:ext>
                </a:extLst>
              </a:tr>
              <a:tr h="368189">
                <a:tc>
                  <a:txBody>
                    <a:bodyPr/>
                    <a:lstStyle/>
                    <a:p>
                      <a:pPr algn="l" fontAlgn="b"/>
                      <a:r>
                        <a:rPr lang="en-CA" sz="1600" b="1" i="1" u="none" strike="noStrike" dirty="0">
                          <a:solidFill>
                            <a:srgbClr val="000000"/>
                          </a:solidFill>
                          <a:effectLst/>
                          <a:latin typeface="Calibri" panose="020F0502020204030204" pitchFamily="34" charset="0"/>
                        </a:rPr>
                        <a:t> </a:t>
                      </a:r>
                      <a:r>
                        <a:rPr lang="en-CA" sz="1600" b="0" i="0" u="none" strike="noStrike" dirty="0">
                          <a:solidFill>
                            <a:srgbClr val="000000"/>
                          </a:solidFill>
                          <a:effectLst/>
                          <a:latin typeface="Calibri" panose="020F0502020204030204" pitchFamily="34" charset="0"/>
                        </a:rPr>
                        <a:t>Hart Ranges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CA" sz="1600" b="0" i="0" u="none" strike="noStrike" dirty="0">
                          <a:solidFill>
                            <a:srgbClr val="000000"/>
                          </a:solidFill>
                          <a:effectLst/>
                          <a:latin typeface="Calibri" panose="020F0502020204030204" pitchFamily="34" charset="0"/>
                        </a:rPr>
                        <a:t>              2 </a:t>
                      </a:r>
                    </a:p>
                  </a:txBody>
                  <a:tcPr marL="0" marR="0" marT="0" marB="0" anchor="ctr" anchorCtr="1">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ctr" fontAlgn="b"/>
                      <a:r>
                        <a:rPr lang="en-CA" sz="1600" b="0" i="0" u="none" strike="noStrike" dirty="0">
                          <a:solidFill>
                            <a:srgbClr val="000000"/>
                          </a:solidFill>
                          <a:effectLst/>
                          <a:latin typeface="Calibri" panose="020F0502020204030204" pitchFamily="34" charset="0"/>
                        </a:rPr>
                        <a:t>408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CA" sz="1600" b="0" i="0" u="none" strike="noStrike" dirty="0">
                          <a:solidFill>
                            <a:srgbClr val="000000"/>
                          </a:solidFill>
                          <a:effectLst/>
                          <a:latin typeface="Calibri" panose="020F0502020204030204" pitchFamily="34" charset="0"/>
                        </a:rPr>
                        <a:t>Decreasing</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ctr" fontAlgn="b"/>
                      <a:r>
                        <a:rPr lang="en-CA" sz="1600" b="0" i="0" u="none" strike="noStrike" dirty="0">
                          <a:solidFill>
                            <a:srgbClr val="000000"/>
                          </a:solidFill>
                          <a:effectLst/>
                          <a:latin typeface="Calibri" panose="020F0502020204030204" pitchFamily="34" charset="0"/>
                        </a:rPr>
                        <a:t> ↓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CA" sz="1600" b="0" i="0" u="none" strike="noStrike" dirty="0">
                          <a:solidFill>
                            <a:srgbClr val="000000"/>
                          </a:solidFill>
                          <a:effectLst/>
                          <a:latin typeface="Calibri" panose="020F0502020204030204" pitchFamily="34" charset="0"/>
                        </a:rPr>
                        <a:t>16|65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b"/>
                      <a:r>
                        <a:rPr lang="en-CA" sz="1600" b="0" i="0" u="none" strike="noStrike" dirty="0">
                          <a:solidFill>
                            <a:srgbClr val="000000"/>
                          </a:solidFill>
                          <a:effectLst/>
                          <a:latin typeface="Calibri" panose="020F0502020204030204" pitchFamily="34" charset="0"/>
                        </a:rPr>
                        <a:t>5.1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3BE7B"/>
                    </a:solidFill>
                  </a:tcPr>
                </a:tc>
                <a:tc>
                  <a:txBody>
                    <a:bodyPr/>
                    <a:lstStyle/>
                    <a:p>
                      <a:pPr algn="ctr" fontAlgn="ctr"/>
                      <a:r>
                        <a:rPr lang="en-CA" sz="1600" b="0" i="0" u="none" strike="noStrike" dirty="0">
                          <a:solidFill>
                            <a:srgbClr val="000000"/>
                          </a:solidFill>
                          <a:effectLst/>
                          <a:latin typeface="Calibri" panose="020F0502020204030204" pitchFamily="34"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696B"/>
                    </a:solidFill>
                  </a:tcPr>
                </a:tc>
                <a:tc>
                  <a:txBody>
                    <a:bodyPr/>
                    <a:lstStyle/>
                    <a:p>
                      <a:pPr algn="ctr" fontAlgn="ctr"/>
                      <a:r>
                        <a:rPr lang="en-CA" sz="1600" b="0" i="0" u="none" strike="noStrike" dirty="0">
                          <a:solidFill>
                            <a:srgbClr val="000000"/>
                          </a:solidFill>
                          <a:effectLst/>
                          <a:latin typeface="Calibri" panose="020F0502020204030204" pitchFamily="34" charset="0"/>
                        </a:rPr>
                        <a:t>90%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3BE7B"/>
                    </a:solidFill>
                  </a:tcPr>
                </a:tc>
                <a:extLst>
                  <a:ext uri="{0D108BD9-81ED-4DB2-BD59-A6C34878D82A}">
                    <a16:rowId xmlns:a16="http://schemas.microsoft.com/office/drawing/2014/main" val="1001151610"/>
                  </a:ext>
                </a:extLst>
              </a:tr>
              <a:tr h="368189">
                <a:tc>
                  <a:txBody>
                    <a:bodyPr/>
                    <a:lstStyle/>
                    <a:p>
                      <a:pPr algn="l" fontAlgn="b"/>
                      <a:r>
                        <a:rPr lang="en-CA" sz="1600" b="0" i="0" u="none" strike="noStrike" dirty="0">
                          <a:solidFill>
                            <a:srgbClr val="000000"/>
                          </a:solidFill>
                          <a:effectLst/>
                          <a:latin typeface="Calibri" panose="020F0502020204030204" pitchFamily="34" charset="0"/>
                        </a:rPr>
                        <a:t> Wells Gray North</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CA" sz="1600" b="0" i="0" u="none" strike="noStrike" dirty="0">
                          <a:solidFill>
                            <a:srgbClr val="000000"/>
                          </a:solidFill>
                          <a:effectLst/>
                          <a:latin typeface="Calibri" panose="020F0502020204030204" pitchFamily="34" charset="0"/>
                        </a:rPr>
                        <a:t>              1 </a:t>
                      </a:r>
                    </a:p>
                  </a:txBody>
                  <a:tcPr marL="0" marR="0" marT="0" marB="0" anchor="ctr" anchorCtr="1">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b"/>
                      <a:r>
                        <a:rPr lang="en-CA" sz="1600" b="0" i="0" u="none" strike="noStrike" dirty="0">
                          <a:solidFill>
                            <a:srgbClr val="000000"/>
                          </a:solidFill>
                          <a:effectLst/>
                          <a:latin typeface="Calibri" panose="020F0502020204030204" pitchFamily="34" charset="0"/>
                        </a:rPr>
                        <a:t>236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CA" sz="1600" b="0" i="0" u="none" strike="noStrike">
                          <a:solidFill>
                            <a:srgbClr val="70AD47"/>
                          </a:solidFill>
                          <a:effectLst/>
                          <a:latin typeface="Calibri" panose="020F0502020204030204" pitchFamily="34" charset="0"/>
                        </a:rPr>
                        <a:t>Stable</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ctr" fontAlgn="b"/>
                      <a:r>
                        <a:rPr lang="en-CA" sz="1600" b="0" i="0" u="none" strike="noStrike" dirty="0">
                          <a:solidFill>
                            <a:srgbClr val="70AD47"/>
                          </a:solidFill>
                          <a:effectLst/>
                          <a:latin typeface="Calibri" panose="020F0502020204030204" pitchFamily="34" charset="0"/>
                        </a:rPr>
                        <a:t> ↔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CA" sz="1600" b="0" i="0" u="none" strike="noStrike" dirty="0">
                          <a:solidFill>
                            <a:srgbClr val="000000"/>
                          </a:solidFill>
                          <a:effectLst/>
                          <a:latin typeface="Calibri" panose="020F0502020204030204" pitchFamily="34" charset="0"/>
                        </a:rPr>
                        <a:t>22|76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ctr" fontAlgn="ctr"/>
                      <a:r>
                        <a:rPr lang="en-CA" sz="1600" b="0" i="0" u="none" strike="noStrike" dirty="0">
                          <a:solidFill>
                            <a:srgbClr val="000000"/>
                          </a:solidFill>
                          <a:effectLst/>
                          <a:latin typeface="Calibri" panose="020F0502020204030204" pitchFamily="34" charset="0"/>
                        </a:rPr>
                        <a:t>24.2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5E883"/>
                    </a:solidFill>
                  </a:tcPr>
                </a:tc>
                <a:tc>
                  <a:txBody>
                    <a:bodyPr/>
                    <a:lstStyle/>
                    <a:p>
                      <a:pPr algn="ctr" fontAlgn="ctr"/>
                      <a:r>
                        <a:rPr lang="en-CA" sz="1600" b="0" i="0" u="none" strike="noStrike">
                          <a:solidFill>
                            <a:srgbClr val="000000"/>
                          </a:solidFill>
                          <a:effectLst/>
                          <a:latin typeface="Calibri" panose="020F0502020204030204" pitchFamily="34" charset="0"/>
                        </a:rPr>
                        <a:t>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683"/>
                    </a:solidFill>
                  </a:tcPr>
                </a:tc>
                <a:tc>
                  <a:txBody>
                    <a:bodyPr/>
                    <a:lstStyle/>
                    <a:p>
                      <a:pPr algn="ctr" fontAlgn="ctr"/>
                      <a:r>
                        <a:rPr lang="en-CA" sz="1600" b="0" i="0" u="none" strike="noStrike" dirty="0">
                          <a:solidFill>
                            <a:srgbClr val="000000"/>
                          </a:solidFill>
                          <a:effectLst/>
                          <a:latin typeface="Calibri" panose="020F0502020204030204" pitchFamily="34" charset="0"/>
                        </a:rPr>
                        <a:t>82%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AD881"/>
                    </a:solidFill>
                  </a:tcPr>
                </a:tc>
                <a:extLst>
                  <a:ext uri="{0D108BD9-81ED-4DB2-BD59-A6C34878D82A}">
                    <a16:rowId xmlns:a16="http://schemas.microsoft.com/office/drawing/2014/main" val="2532506679"/>
                  </a:ext>
                </a:extLst>
              </a:tr>
              <a:tr h="368189">
                <a:tc>
                  <a:txBody>
                    <a:bodyPr/>
                    <a:lstStyle/>
                    <a:p>
                      <a:pPr algn="l" fontAlgn="b"/>
                      <a:r>
                        <a:rPr lang="en-CA" sz="1600" b="1" i="1" u="none" strike="noStrike" dirty="0">
                          <a:solidFill>
                            <a:srgbClr val="000000"/>
                          </a:solidFill>
                          <a:effectLst/>
                          <a:latin typeface="Calibri" panose="020F0502020204030204" pitchFamily="34" charset="0"/>
                        </a:rPr>
                        <a:t> </a:t>
                      </a:r>
                      <a:r>
                        <a:rPr lang="en-CA" sz="1600" b="1" i="0" u="none" strike="noStrike" dirty="0">
                          <a:solidFill>
                            <a:srgbClr val="000000"/>
                          </a:solidFill>
                          <a:effectLst/>
                          <a:highlight>
                            <a:srgbClr val="FFFF00"/>
                          </a:highlight>
                          <a:latin typeface="Calibri" panose="020F0502020204030204" pitchFamily="34" charset="0"/>
                        </a:rPr>
                        <a:t>Columbia North</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CA" sz="1600" b="1" i="0" u="none" strike="noStrike" dirty="0">
                          <a:solidFill>
                            <a:srgbClr val="000000"/>
                          </a:solidFill>
                          <a:effectLst/>
                          <a:highlight>
                            <a:srgbClr val="FFFF00"/>
                          </a:highlight>
                          <a:latin typeface="Calibri" panose="020F0502020204030204" pitchFamily="34" charset="0"/>
                        </a:rPr>
                        <a:t>              2 </a:t>
                      </a:r>
                    </a:p>
                  </a:txBody>
                  <a:tcPr marL="0" marR="0" marT="0" marB="0" anchor="ctr" anchorCtr="1">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ctr" fontAlgn="b"/>
                      <a:r>
                        <a:rPr lang="en-CA" sz="1600" b="1" i="0" u="none" strike="noStrike" dirty="0">
                          <a:solidFill>
                            <a:srgbClr val="000000"/>
                          </a:solidFill>
                          <a:effectLst/>
                          <a:highlight>
                            <a:srgbClr val="FFFF00"/>
                          </a:highlight>
                          <a:latin typeface="Calibri" panose="020F0502020204030204" pitchFamily="34" charset="0"/>
                        </a:rPr>
                        <a:t>147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CA" sz="1600" b="1" i="0" u="none" strike="noStrike" dirty="0">
                          <a:solidFill>
                            <a:srgbClr val="70AD47"/>
                          </a:solidFill>
                          <a:effectLst/>
                          <a:highlight>
                            <a:srgbClr val="FFFF00"/>
                          </a:highlight>
                          <a:latin typeface="Calibri" panose="020F0502020204030204" pitchFamily="34" charset="0"/>
                        </a:rPr>
                        <a:t>Stable </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ctr" fontAlgn="b"/>
                      <a:r>
                        <a:rPr lang="en-CA" sz="1600" b="1" i="0" u="none" strike="noStrike" dirty="0">
                          <a:solidFill>
                            <a:srgbClr val="000000"/>
                          </a:solidFill>
                          <a:effectLst/>
                          <a:highlight>
                            <a:srgbClr val="FFFF00"/>
                          </a:highlight>
                          <a:latin typeface="Calibri" panose="020F0502020204030204" pitchFamily="34" charset="0"/>
                        </a:rPr>
                        <a:t> ↓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CA" sz="1600" b="1" i="0" u="none" strike="noStrike" dirty="0">
                          <a:solidFill>
                            <a:srgbClr val="000000"/>
                          </a:solidFill>
                          <a:effectLst/>
                          <a:latin typeface="Calibri" panose="020F0502020204030204" pitchFamily="34" charset="0"/>
                        </a:rPr>
                        <a:t>17|50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ctr"/>
                      <a:r>
                        <a:rPr lang="en-CA" sz="1600" b="1" i="0" u="none" strike="noStrike">
                          <a:solidFill>
                            <a:srgbClr val="000000"/>
                          </a:solidFill>
                          <a:effectLst/>
                          <a:latin typeface="Calibri" panose="020F0502020204030204" pitchFamily="34" charset="0"/>
                        </a:rPr>
                        <a:t>33.6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ED380"/>
                    </a:solidFill>
                  </a:tcPr>
                </a:tc>
                <a:tc>
                  <a:txBody>
                    <a:bodyPr/>
                    <a:lstStyle/>
                    <a:p>
                      <a:pPr algn="ctr" fontAlgn="ctr"/>
                      <a:r>
                        <a:rPr lang="en-CA" sz="1600" b="1" i="0" u="none" strike="noStrike" dirty="0">
                          <a:solidFill>
                            <a:srgbClr val="000000"/>
                          </a:solidFill>
                          <a:effectLst/>
                          <a:latin typeface="Calibri" panose="020F0502020204030204" pitchFamily="34" charset="0"/>
                        </a:rPr>
                        <a:t>12%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BB7A"/>
                    </a:solidFill>
                  </a:tcPr>
                </a:tc>
                <a:tc>
                  <a:txBody>
                    <a:bodyPr/>
                    <a:lstStyle/>
                    <a:p>
                      <a:pPr algn="ctr" fontAlgn="ctr"/>
                      <a:r>
                        <a:rPr lang="en-CA" sz="1600" b="1" i="0" u="none" strike="noStrike" dirty="0">
                          <a:solidFill>
                            <a:srgbClr val="000000"/>
                          </a:solidFill>
                          <a:effectLst/>
                          <a:latin typeface="Calibri" panose="020F0502020204030204" pitchFamily="34" charset="0"/>
                        </a:rPr>
                        <a:t>34%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696B"/>
                    </a:solidFill>
                  </a:tcPr>
                </a:tc>
                <a:extLst>
                  <a:ext uri="{0D108BD9-81ED-4DB2-BD59-A6C34878D82A}">
                    <a16:rowId xmlns:a16="http://schemas.microsoft.com/office/drawing/2014/main" val="3547703771"/>
                  </a:ext>
                </a:extLst>
              </a:tr>
              <a:tr h="368189">
                <a:tc>
                  <a:txBody>
                    <a:bodyPr/>
                    <a:lstStyle/>
                    <a:p>
                      <a:pPr algn="l" fontAlgn="b"/>
                      <a:r>
                        <a:rPr lang="en-CA" sz="1600" b="0" i="0" u="none" strike="noStrike" dirty="0">
                          <a:solidFill>
                            <a:srgbClr val="000000"/>
                          </a:solidFill>
                          <a:effectLst/>
                          <a:latin typeface="Calibri" panose="020F0502020204030204" pitchFamily="34" charset="0"/>
                        </a:rPr>
                        <a:t> North Cariboo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CA" sz="1600" b="0" i="0" u="none" strike="noStrike" dirty="0">
                          <a:solidFill>
                            <a:srgbClr val="000000"/>
                          </a:solidFill>
                          <a:effectLst/>
                          <a:latin typeface="Calibri" panose="020F0502020204030204" pitchFamily="34" charset="0"/>
                        </a:rPr>
                        <a:t>              2 </a:t>
                      </a:r>
                    </a:p>
                  </a:txBody>
                  <a:tcPr marL="0" marR="0" marT="0" marB="0" anchor="ctr" anchorCtr="1">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ctr" fontAlgn="b"/>
                      <a:r>
                        <a:rPr lang="en-CA" sz="1600" b="0" i="0" u="none" strike="noStrike" dirty="0">
                          <a:solidFill>
                            <a:srgbClr val="000000"/>
                          </a:solidFill>
                          <a:effectLst/>
                          <a:latin typeface="Calibri" panose="020F0502020204030204" pitchFamily="34" charset="0"/>
                        </a:rPr>
                        <a:t>145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CA" sz="1600" b="0" i="0" u="none" strike="noStrike">
                          <a:solidFill>
                            <a:srgbClr val="000000"/>
                          </a:solidFill>
                          <a:effectLst/>
                          <a:latin typeface="Calibri" panose="020F0502020204030204" pitchFamily="34" charset="0"/>
                        </a:rPr>
                        <a:t>Decreasing</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ctr" fontAlgn="b"/>
                      <a:r>
                        <a:rPr lang="en-CA" sz="1600" b="0" i="0" u="none" strike="noStrike">
                          <a:solidFill>
                            <a:srgbClr val="000000"/>
                          </a:solidFill>
                          <a:effectLst/>
                          <a:latin typeface="Calibri" panose="020F0502020204030204" pitchFamily="34" charset="0"/>
                        </a:rPr>
                        <a:t> ↓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CA" sz="1600" b="0" i="0" u="none" strike="noStrike" dirty="0">
                          <a:solidFill>
                            <a:srgbClr val="000000"/>
                          </a:solidFill>
                          <a:effectLst/>
                          <a:latin typeface="Calibri" panose="020F0502020204030204" pitchFamily="34" charset="0"/>
                        </a:rPr>
                        <a:t>20|58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ctr"/>
                      <a:r>
                        <a:rPr lang="en-CA" sz="1600" b="0" i="0" u="none" strike="noStrike">
                          <a:solidFill>
                            <a:srgbClr val="000000"/>
                          </a:solidFill>
                          <a:effectLst/>
                          <a:latin typeface="Calibri" panose="020F0502020204030204" pitchFamily="34" charset="0"/>
                        </a:rPr>
                        <a:t>12.9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ECF7E"/>
                    </a:solidFill>
                  </a:tcPr>
                </a:tc>
                <a:tc>
                  <a:txBody>
                    <a:bodyPr/>
                    <a:lstStyle/>
                    <a:p>
                      <a:pPr algn="ctr" fontAlgn="ctr"/>
                      <a:r>
                        <a:rPr lang="en-CA" sz="1600" b="0" i="0" u="none" strike="noStrike">
                          <a:solidFill>
                            <a:srgbClr val="000000"/>
                          </a:solidFill>
                          <a:effectLst/>
                          <a:latin typeface="Calibri" panose="020F0502020204030204" pitchFamily="34" charset="0"/>
                        </a:rPr>
                        <a:t>29%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583"/>
                    </a:solidFill>
                  </a:tcPr>
                </a:tc>
                <a:tc>
                  <a:txBody>
                    <a:bodyPr/>
                    <a:lstStyle/>
                    <a:p>
                      <a:pPr algn="ctr" fontAlgn="ctr"/>
                      <a:r>
                        <a:rPr lang="en-CA" sz="1600" b="0" i="0" u="none" strike="noStrike" dirty="0">
                          <a:solidFill>
                            <a:srgbClr val="000000"/>
                          </a:solidFill>
                          <a:effectLst/>
                          <a:latin typeface="Calibri" panose="020F0502020204030204" pitchFamily="34" charset="0"/>
                        </a:rPr>
                        <a:t>89%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5C37C"/>
                    </a:solidFill>
                  </a:tcPr>
                </a:tc>
                <a:extLst>
                  <a:ext uri="{0D108BD9-81ED-4DB2-BD59-A6C34878D82A}">
                    <a16:rowId xmlns:a16="http://schemas.microsoft.com/office/drawing/2014/main" val="2518188091"/>
                  </a:ext>
                </a:extLst>
              </a:tr>
              <a:tr h="368189">
                <a:tc>
                  <a:txBody>
                    <a:bodyPr/>
                    <a:lstStyle/>
                    <a:p>
                      <a:pPr algn="l" fontAlgn="b"/>
                      <a:r>
                        <a:rPr lang="en-CA" sz="1600" b="0" i="0" u="none" strike="noStrike" dirty="0">
                          <a:solidFill>
                            <a:srgbClr val="000000"/>
                          </a:solidFill>
                          <a:effectLst/>
                          <a:latin typeface="Calibri" panose="020F0502020204030204" pitchFamily="34" charset="0"/>
                        </a:rPr>
                        <a:t> Wells Gray South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CA" sz="1600" b="0" i="0" u="none" strike="noStrike" dirty="0">
                          <a:solidFill>
                            <a:srgbClr val="000000"/>
                          </a:solidFill>
                          <a:effectLst/>
                          <a:latin typeface="Calibri" panose="020F0502020204030204" pitchFamily="34" charset="0"/>
                        </a:rPr>
                        <a:t>              2 </a:t>
                      </a:r>
                    </a:p>
                  </a:txBody>
                  <a:tcPr marL="0" marR="0" marT="0" marB="0" anchor="ctr" anchorCtr="1">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ctr" fontAlgn="b"/>
                      <a:r>
                        <a:rPr lang="en-CA" sz="1600" b="0" i="0" u="none" strike="noStrike" dirty="0">
                          <a:solidFill>
                            <a:srgbClr val="000000"/>
                          </a:solidFill>
                          <a:effectLst/>
                          <a:latin typeface="Calibri" panose="020F0502020204030204" pitchFamily="34" charset="0"/>
                        </a:rPr>
                        <a:t>135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CA" sz="1600" b="0" i="0" u="none" strike="noStrike">
                          <a:solidFill>
                            <a:srgbClr val="70AD47"/>
                          </a:solidFill>
                          <a:effectLst/>
                          <a:latin typeface="Calibri" panose="020F0502020204030204" pitchFamily="34" charset="0"/>
                        </a:rPr>
                        <a:t>Stable </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ctr" fontAlgn="b"/>
                      <a:r>
                        <a:rPr lang="en-CA" sz="1600" b="0" i="0" u="none" strike="noStrike">
                          <a:solidFill>
                            <a:srgbClr val="000000"/>
                          </a:solidFill>
                          <a:effectLst/>
                          <a:latin typeface="Calibri" panose="020F0502020204030204" pitchFamily="34" charset="0"/>
                        </a:rPr>
                        <a:t> ↓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CA" sz="1600" b="0" i="0" u="none" strike="noStrike" dirty="0">
                          <a:solidFill>
                            <a:srgbClr val="000000"/>
                          </a:solidFill>
                          <a:effectLst/>
                          <a:latin typeface="Calibri" panose="020F0502020204030204" pitchFamily="34" charset="0"/>
                        </a:rPr>
                        <a:t>14|49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ctr"/>
                      <a:r>
                        <a:rPr lang="en-CA" sz="1600" b="0" i="0" u="none" strike="noStrike">
                          <a:solidFill>
                            <a:srgbClr val="000000"/>
                          </a:solidFill>
                          <a:effectLst/>
                          <a:latin typeface="Calibri" panose="020F0502020204030204" pitchFamily="34" charset="0"/>
                        </a:rPr>
                        <a:t>19.7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2DE81"/>
                    </a:solidFill>
                  </a:tcPr>
                </a:tc>
                <a:tc>
                  <a:txBody>
                    <a:bodyPr/>
                    <a:lstStyle/>
                    <a:p>
                      <a:pPr algn="ctr" fontAlgn="ctr"/>
                      <a:r>
                        <a:rPr lang="en-CA" sz="1600" b="0" i="0" u="none" strike="noStrike">
                          <a:solidFill>
                            <a:srgbClr val="000000"/>
                          </a:solidFill>
                          <a:effectLst/>
                          <a:latin typeface="Calibri" panose="020F0502020204030204" pitchFamily="34" charset="0"/>
                        </a:rPr>
                        <a:t>29%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583"/>
                    </a:solidFill>
                  </a:tcPr>
                </a:tc>
                <a:tc>
                  <a:txBody>
                    <a:bodyPr/>
                    <a:lstStyle/>
                    <a:p>
                      <a:pPr algn="ctr" fontAlgn="ctr"/>
                      <a:r>
                        <a:rPr lang="en-CA" sz="1600" b="0" i="0" u="none" strike="noStrike" dirty="0">
                          <a:solidFill>
                            <a:srgbClr val="000000"/>
                          </a:solidFill>
                          <a:effectLst/>
                          <a:latin typeface="Calibri" panose="020F0502020204030204" pitchFamily="34" charset="0"/>
                        </a:rPr>
                        <a:t>82%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AD881"/>
                    </a:solidFill>
                  </a:tcPr>
                </a:tc>
                <a:extLst>
                  <a:ext uri="{0D108BD9-81ED-4DB2-BD59-A6C34878D82A}">
                    <a16:rowId xmlns:a16="http://schemas.microsoft.com/office/drawing/2014/main" val="3595645937"/>
                  </a:ext>
                </a:extLst>
              </a:tr>
              <a:tr h="368189">
                <a:tc>
                  <a:txBody>
                    <a:bodyPr/>
                    <a:lstStyle/>
                    <a:p>
                      <a:pPr algn="l" fontAlgn="b"/>
                      <a:r>
                        <a:rPr lang="en-CA" sz="1600" b="0" i="0" u="none" strike="noStrike" dirty="0">
                          <a:solidFill>
                            <a:srgbClr val="000000"/>
                          </a:solidFill>
                          <a:effectLst/>
                          <a:latin typeface="Calibri" panose="020F0502020204030204" pitchFamily="34" charset="0"/>
                        </a:rPr>
                        <a:t> </a:t>
                      </a:r>
                      <a:r>
                        <a:rPr lang="en-CA" sz="1600" b="0" i="0" u="none" strike="noStrike" dirty="0" err="1">
                          <a:solidFill>
                            <a:srgbClr val="000000"/>
                          </a:solidFill>
                          <a:effectLst/>
                          <a:latin typeface="Calibri" panose="020F0502020204030204" pitchFamily="34" charset="0"/>
                        </a:rPr>
                        <a:t>Barkerville</a:t>
                      </a:r>
                      <a:endParaRPr lang="en-CA" sz="1600" b="0" i="0" u="none" strike="noStrike" dirty="0">
                        <a:solidFill>
                          <a:srgbClr val="000000"/>
                        </a:solidFill>
                        <a:effectLst/>
                        <a:latin typeface="Calibri" panose="020F0502020204030204"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CA" sz="1600" b="0" i="0" u="none" strike="noStrike" dirty="0">
                          <a:solidFill>
                            <a:srgbClr val="000000"/>
                          </a:solidFill>
                          <a:effectLst/>
                          <a:latin typeface="Calibri" panose="020F0502020204030204" pitchFamily="34" charset="0"/>
                        </a:rPr>
                        <a:t>              3 </a:t>
                      </a:r>
                    </a:p>
                  </a:txBody>
                  <a:tcPr marL="0" marR="0" marT="0" marB="0" anchor="ctr" anchorCtr="1">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b"/>
                      <a:r>
                        <a:rPr lang="en-CA" sz="1600" b="0" i="0" u="none" strike="noStrike" dirty="0">
                          <a:solidFill>
                            <a:srgbClr val="000000"/>
                          </a:solidFill>
                          <a:effectLst/>
                          <a:latin typeface="Calibri" panose="020F0502020204030204" pitchFamily="34" charset="0"/>
                        </a:rPr>
                        <a:t>65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CA" sz="1600" b="0" i="0" u="none" strike="noStrike" dirty="0">
                          <a:solidFill>
                            <a:srgbClr val="000000"/>
                          </a:solidFill>
                          <a:effectLst/>
                          <a:latin typeface="Calibri" panose="020F0502020204030204" pitchFamily="34" charset="0"/>
                        </a:rPr>
                        <a:t>Decreasing</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CA" sz="1600" b="0" i="0" u="none" strike="noStrike" dirty="0">
                          <a:solidFill>
                            <a:srgbClr val="70AD47"/>
                          </a:solidFill>
                          <a:effectLst/>
                          <a:latin typeface="Calibri" panose="020F0502020204030204" pitchFamily="34" charset="0"/>
                        </a:rPr>
                        <a:t>  ↔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CA" sz="1600" b="0" i="0" u="none" strike="noStrike" dirty="0">
                          <a:solidFill>
                            <a:srgbClr val="000000"/>
                          </a:solidFill>
                          <a:effectLst/>
                          <a:latin typeface="Calibri" panose="020F0502020204030204" pitchFamily="34" charset="0"/>
                        </a:rPr>
                        <a:t>35|93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en-CA" sz="1600" b="0" i="0" u="none" strike="noStrike">
                          <a:solidFill>
                            <a:srgbClr val="000000"/>
                          </a:solidFill>
                          <a:effectLst/>
                          <a:latin typeface="Calibri" panose="020F0502020204030204" pitchFamily="34" charset="0"/>
                        </a:rPr>
                        <a:t>68.9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696B"/>
                    </a:solidFill>
                  </a:tcPr>
                </a:tc>
                <a:tc>
                  <a:txBody>
                    <a:bodyPr/>
                    <a:lstStyle/>
                    <a:p>
                      <a:pPr algn="ctr" fontAlgn="ctr"/>
                      <a:r>
                        <a:rPr lang="en-CA" sz="1600" b="0" i="0" u="none" strike="noStrike">
                          <a:solidFill>
                            <a:srgbClr val="000000"/>
                          </a:solidFill>
                          <a:effectLst/>
                          <a:latin typeface="Calibri" panose="020F0502020204030204" pitchFamily="34" charset="0"/>
                        </a:rPr>
                        <a:t>16%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tc>
                  <a:txBody>
                    <a:bodyPr/>
                    <a:lstStyle/>
                    <a:p>
                      <a:pPr algn="ctr" fontAlgn="ctr"/>
                      <a:r>
                        <a:rPr lang="en-CA" sz="1600" b="0" i="0" u="none" strike="noStrike" dirty="0">
                          <a:solidFill>
                            <a:srgbClr val="000000"/>
                          </a:solidFill>
                          <a:effectLst/>
                          <a:latin typeface="Calibri" panose="020F0502020204030204" pitchFamily="34" charset="0"/>
                        </a:rPr>
                        <a:t>36%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6B6B"/>
                    </a:solidFill>
                  </a:tcPr>
                </a:tc>
                <a:extLst>
                  <a:ext uri="{0D108BD9-81ED-4DB2-BD59-A6C34878D82A}">
                    <a16:rowId xmlns:a16="http://schemas.microsoft.com/office/drawing/2014/main" val="1037589082"/>
                  </a:ext>
                </a:extLst>
              </a:tr>
              <a:tr h="368189">
                <a:tc>
                  <a:txBody>
                    <a:bodyPr/>
                    <a:lstStyle/>
                    <a:p>
                      <a:pPr algn="l" fontAlgn="b"/>
                      <a:r>
                        <a:rPr lang="en-CA" sz="1600" b="0" i="0" u="none" strike="noStrike" dirty="0">
                          <a:solidFill>
                            <a:srgbClr val="000000"/>
                          </a:solidFill>
                          <a:effectLst/>
                          <a:latin typeface="Calibri" panose="020F0502020204030204" pitchFamily="34" charset="0"/>
                        </a:rPr>
                        <a:t> Groundhog</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CA" sz="1600" b="0" i="0" u="none" strike="noStrike" dirty="0">
                          <a:solidFill>
                            <a:srgbClr val="000000"/>
                          </a:solidFill>
                          <a:effectLst/>
                          <a:latin typeface="Calibri" panose="020F0502020204030204" pitchFamily="34" charset="0"/>
                        </a:rPr>
                        <a:t>              3 </a:t>
                      </a:r>
                    </a:p>
                  </a:txBody>
                  <a:tcPr marL="0" marR="0" marT="0" marB="0" anchor="ctr" anchorCtr="1">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b"/>
                      <a:r>
                        <a:rPr lang="en-CA" sz="1600" b="0" i="0" u="none" strike="noStrike" dirty="0">
                          <a:solidFill>
                            <a:srgbClr val="000000"/>
                          </a:solidFill>
                          <a:effectLst/>
                          <a:latin typeface="Calibri" panose="020F0502020204030204" pitchFamily="34" charset="0"/>
                        </a:rPr>
                        <a:t>31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CA" sz="1600" b="0" i="0" u="none" strike="noStrike" dirty="0">
                          <a:solidFill>
                            <a:srgbClr val="70AD47"/>
                          </a:solidFill>
                          <a:effectLst/>
                          <a:latin typeface="Calibri" panose="020F0502020204030204" pitchFamily="34" charset="0"/>
                        </a:rPr>
                        <a:t>Stable </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ctr" fontAlgn="b"/>
                      <a:r>
                        <a:rPr lang="en-CA" sz="1600" b="0" i="0" u="none" strike="noStrike">
                          <a:solidFill>
                            <a:srgbClr val="000000"/>
                          </a:solidFill>
                          <a:effectLst/>
                          <a:latin typeface="Calibri" panose="020F0502020204030204" pitchFamily="34" charset="0"/>
                        </a:rPr>
                        <a:t> ↓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CA" sz="1600" b="0" i="0" u="none" strike="noStrike" dirty="0">
                          <a:solidFill>
                            <a:srgbClr val="000000"/>
                          </a:solidFill>
                          <a:effectLst/>
                          <a:latin typeface="Calibri" panose="020F0502020204030204" pitchFamily="34" charset="0"/>
                        </a:rPr>
                        <a:t>26|80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ctr" fontAlgn="ctr"/>
                      <a:r>
                        <a:rPr lang="en-CA" sz="1600" b="0" i="0" u="none" strike="noStrike">
                          <a:solidFill>
                            <a:srgbClr val="000000"/>
                          </a:solidFill>
                          <a:effectLst/>
                          <a:latin typeface="Calibri" panose="020F0502020204030204" pitchFamily="34" charset="0"/>
                        </a:rPr>
                        <a:t>44.6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B279"/>
                    </a:solidFill>
                  </a:tcPr>
                </a:tc>
                <a:tc>
                  <a:txBody>
                    <a:bodyPr/>
                    <a:lstStyle/>
                    <a:p>
                      <a:pPr algn="ctr" fontAlgn="ctr"/>
                      <a:r>
                        <a:rPr lang="en-CA" sz="1600" b="0" i="0" u="none" strike="noStrike">
                          <a:solidFill>
                            <a:srgbClr val="000000"/>
                          </a:solidFill>
                          <a:effectLst/>
                          <a:latin typeface="Calibri" panose="020F0502020204030204" pitchFamily="34" charset="0"/>
                        </a:rPr>
                        <a:t>13%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C77D"/>
                    </a:solidFill>
                  </a:tcPr>
                </a:tc>
                <a:tc>
                  <a:txBody>
                    <a:bodyPr/>
                    <a:lstStyle/>
                    <a:p>
                      <a:pPr algn="ctr" fontAlgn="ctr"/>
                      <a:r>
                        <a:rPr lang="en-CA" sz="1600" b="0" i="0" u="none" strike="noStrike" dirty="0">
                          <a:solidFill>
                            <a:srgbClr val="000000"/>
                          </a:solidFill>
                          <a:effectLst/>
                          <a:latin typeface="Calibri" panose="020F0502020204030204" pitchFamily="34" charset="0"/>
                        </a:rPr>
                        <a:t>65%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BE7B"/>
                    </a:solidFill>
                  </a:tcPr>
                </a:tc>
                <a:extLst>
                  <a:ext uri="{0D108BD9-81ED-4DB2-BD59-A6C34878D82A}">
                    <a16:rowId xmlns:a16="http://schemas.microsoft.com/office/drawing/2014/main" val="3334931447"/>
                  </a:ext>
                </a:extLst>
              </a:tr>
              <a:tr h="368189">
                <a:tc>
                  <a:txBody>
                    <a:bodyPr/>
                    <a:lstStyle/>
                    <a:p>
                      <a:pPr algn="l" fontAlgn="b"/>
                      <a:r>
                        <a:rPr lang="en-CA" sz="1600" b="1" i="0" u="none" strike="noStrike" dirty="0">
                          <a:solidFill>
                            <a:srgbClr val="000000"/>
                          </a:solidFill>
                          <a:effectLst/>
                          <a:latin typeface="Calibri" panose="020F0502020204030204" pitchFamily="34" charset="0"/>
                        </a:rPr>
                        <a:t> </a:t>
                      </a:r>
                      <a:r>
                        <a:rPr lang="en-CA" sz="1600" b="1" i="0" u="none" strike="noStrike" dirty="0">
                          <a:solidFill>
                            <a:srgbClr val="000000"/>
                          </a:solidFill>
                          <a:effectLst/>
                          <a:highlight>
                            <a:srgbClr val="FFFF00"/>
                          </a:highlight>
                          <a:latin typeface="Calibri" panose="020F0502020204030204" pitchFamily="34" charset="0"/>
                        </a:rPr>
                        <a:t>Central </a:t>
                      </a:r>
                      <a:r>
                        <a:rPr lang="en-CA" sz="1600" b="1" i="0" u="none" strike="noStrike" dirty="0" err="1">
                          <a:solidFill>
                            <a:srgbClr val="000000"/>
                          </a:solidFill>
                          <a:effectLst/>
                          <a:highlight>
                            <a:srgbClr val="FFFF00"/>
                          </a:highlight>
                          <a:latin typeface="Calibri" panose="020F0502020204030204" pitchFamily="34" charset="0"/>
                        </a:rPr>
                        <a:t>Selkirks</a:t>
                      </a:r>
                      <a:endParaRPr lang="en-CA" sz="1600" b="1" i="0" u="none" strike="noStrike" dirty="0">
                        <a:solidFill>
                          <a:srgbClr val="000000"/>
                        </a:solidFill>
                        <a:effectLst/>
                        <a:highlight>
                          <a:srgbClr val="FFFF00"/>
                        </a:highlight>
                        <a:latin typeface="Calibri" panose="020F0502020204030204"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CA" sz="1600" b="1" i="0" u="none" strike="noStrike" dirty="0">
                          <a:solidFill>
                            <a:srgbClr val="000000"/>
                          </a:solidFill>
                          <a:effectLst/>
                          <a:highlight>
                            <a:srgbClr val="FFFF00"/>
                          </a:highlight>
                          <a:latin typeface="Calibri" panose="020F0502020204030204" pitchFamily="34" charset="0"/>
                        </a:rPr>
                        <a:t>              3 </a:t>
                      </a:r>
                    </a:p>
                  </a:txBody>
                  <a:tcPr marL="0" marR="0" marT="0" marB="0" anchor="ctr" anchorCtr="1">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b"/>
                      <a:r>
                        <a:rPr lang="en-CA" sz="1600" b="1" i="0" u="none" strike="noStrike" dirty="0">
                          <a:solidFill>
                            <a:srgbClr val="000000"/>
                          </a:solidFill>
                          <a:effectLst/>
                          <a:highlight>
                            <a:srgbClr val="FFFF00"/>
                          </a:highlight>
                          <a:latin typeface="Calibri" panose="020F0502020204030204" pitchFamily="34" charset="0"/>
                        </a:rPr>
                        <a:t>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CA" sz="1600" b="1" i="0" u="none" strike="noStrike" dirty="0">
                          <a:solidFill>
                            <a:srgbClr val="000000"/>
                          </a:solidFill>
                          <a:effectLst/>
                          <a:highlight>
                            <a:srgbClr val="FFFF00"/>
                          </a:highlight>
                          <a:latin typeface="Calibri" panose="020F0502020204030204" pitchFamily="34" charset="0"/>
                        </a:rPr>
                        <a:t>Decreasing</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ctr" fontAlgn="b"/>
                      <a:r>
                        <a:rPr lang="en-CA" sz="1600" b="1" i="0" u="none" strike="noStrike" dirty="0">
                          <a:solidFill>
                            <a:srgbClr val="000000"/>
                          </a:solidFill>
                          <a:effectLst/>
                          <a:highlight>
                            <a:srgbClr val="FFFF00"/>
                          </a:highlight>
                          <a:latin typeface="Calibri" panose="020F0502020204030204" pitchFamily="34" charset="0"/>
                        </a:rPr>
                        <a:t> ↓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CA" sz="1600" b="1" i="0" u="none" strike="noStrike" dirty="0">
                          <a:solidFill>
                            <a:srgbClr val="000000"/>
                          </a:solidFill>
                          <a:effectLst/>
                          <a:latin typeface="Calibri" panose="020F0502020204030204" pitchFamily="34" charset="0"/>
                        </a:rPr>
                        <a:t>11|42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ctr"/>
                      <a:r>
                        <a:rPr lang="en-CA" sz="1600" b="1" i="0" u="none" strike="noStrike" dirty="0">
                          <a:solidFill>
                            <a:srgbClr val="000000"/>
                          </a:solidFill>
                          <a:effectLst/>
                          <a:latin typeface="Calibri" panose="020F0502020204030204" pitchFamily="34" charset="0"/>
                        </a:rPr>
                        <a:t>26.8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884"/>
                    </a:solidFill>
                  </a:tcPr>
                </a:tc>
                <a:tc>
                  <a:txBody>
                    <a:bodyPr/>
                    <a:lstStyle/>
                    <a:p>
                      <a:pPr algn="ctr" fontAlgn="ctr"/>
                      <a:r>
                        <a:rPr lang="en-CA" sz="1600" b="1" i="0" u="none" strike="noStrike" dirty="0">
                          <a:solidFill>
                            <a:srgbClr val="000000"/>
                          </a:solidFill>
                          <a:effectLst/>
                          <a:latin typeface="Calibri" panose="020F0502020204030204" pitchFamily="34" charset="0"/>
                        </a:rPr>
                        <a:t>11%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AF78"/>
                    </a:solidFill>
                  </a:tcPr>
                </a:tc>
                <a:tc>
                  <a:txBody>
                    <a:bodyPr/>
                    <a:lstStyle/>
                    <a:p>
                      <a:pPr algn="ctr" fontAlgn="ctr"/>
                      <a:r>
                        <a:rPr lang="en-CA" sz="1600" b="1" i="0" u="none" strike="noStrike" dirty="0">
                          <a:solidFill>
                            <a:srgbClr val="000000"/>
                          </a:solidFill>
                          <a:effectLst/>
                          <a:latin typeface="Calibri" panose="020F0502020204030204" pitchFamily="34" charset="0"/>
                        </a:rPr>
                        <a:t>85%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AD881"/>
                    </a:solidFill>
                  </a:tcPr>
                </a:tc>
                <a:extLst>
                  <a:ext uri="{0D108BD9-81ED-4DB2-BD59-A6C34878D82A}">
                    <a16:rowId xmlns:a16="http://schemas.microsoft.com/office/drawing/2014/main" val="2289896301"/>
                  </a:ext>
                </a:extLst>
              </a:tr>
            </a:tbl>
          </a:graphicData>
        </a:graphic>
      </p:graphicFrame>
      <p:sp>
        <p:nvSpPr>
          <p:cNvPr id="2" name="Title 1">
            <a:extLst>
              <a:ext uri="{FF2B5EF4-FFF2-40B4-BE49-F238E27FC236}">
                <a16:creationId xmlns:a16="http://schemas.microsoft.com/office/drawing/2014/main" id="{01B15071-2861-48DF-84AF-CDB24FB17C2E}"/>
              </a:ext>
            </a:extLst>
          </p:cNvPr>
          <p:cNvSpPr>
            <a:spLocks noGrp="1"/>
          </p:cNvSpPr>
          <p:nvPr>
            <p:ph type="title"/>
          </p:nvPr>
        </p:nvSpPr>
        <p:spPr>
          <a:xfrm>
            <a:off x="360000" y="180000"/>
            <a:ext cx="11358880" cy="716543"/>
          </a:xfrm>
          <a:noFill/>
        </p:spPr>
        <p:txBody>
          <a:bodyPr>
            <a:noAutofit/>
          </a:bodyPr>
          <a:lstStyle/>
          <a:p>
            <a:r>
              <a:rPr lang="en-US" sz="3000" dirty="0"/>
              <a:t>DU9 – Habitat Disturbance and Protection Levels for Prioritized Herds</a:t>
            </a:r>
          </a:p>
        </p:txBody>
      </p:sp>
      <p:sp>
        <p:nvSpPr>
          <p:cNvPr id="24" name="Oval 23">
            <a:extLst>
              <a:ext uri="{FF2B5EF4-FFF2-40B4-BE49-F238E27FC236}">
                <a16:creationId xmlns:a16="http://schemas.microsoft.com/office/drawing/2014/main" id="{0460486A-A429-48B9-9A4F-5DBC3CEFF537}"/>
              </a:ext>
            </a:extLst>
          </p:cNvPr>
          <p:cNvSpPr/>
          <p:nvPr/>
        </p:nvSpPr>
        <p:spPr>
          <a:xfrm>
            <a:off x="6845416" y="4840448"/>
            <a:ext cx="1074383" cy="379479"/>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Oval 11">
            <a:extLst>
              <a:ext uri="{FF2B5EF4-FFF2-40B4-BE49-F238E27FC236}">
                <a16:creationId xmlns:a16="http://schemas.microsoft.com/office/drawing/2014/main" id="{1F267F4A-7EE9-4F60-A519-767540F8C15D}"/>
              </a:ext>
            </a:extLst>
          </p:cNvPr>
          <p:cNvSpPr/>
          <p:nvPr/>
        </p:nvSpPr>
        <p:spPr>
          <a:xfrm>
            <a:off x="8079996" y="4835432"/>
            <a:ext cx="1074383" cy="379479"/>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Oval 13">
            <a:extLst>
              <a:ext uri="{FF2B5EF4-FFF2-40B4-BE49-F238E27FC236}">
                <a16:creationId xmlns:a16="http://schemas.microsoft.com/office/drawing/2014/main" id="{E9BA3930-C0F9-4B4E-8BCD-2598ACA0364C}"/>
              </a:ext>
            </a:extLst>
          </p:cNvPr>
          <p:cNvSpPr/>
          <p:nvPr/>
        </p:nvSpPr>
        <p:spPr>
          <a:xfrm>
            <a:off x="8080072" y="5193276"/>
            <a:ext cx="1074383" cy="379479"/>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Oval 14">
            <a:extLst>
              <a:ext uri="{FF2B5EF4-FFF2-40B4-BE49-F238E27FC236}">
                <a16:creationId xmlns:a16="http://schemas.microsoft.com/office/drawing/2014/main" id="{DD25ECE2-A8C5-4C95-8102-F7809159EF4B}"/>
              </a:ext>
            </a:extLst>
          </p:cNvPr>
          <p:cNvSpPr/>
          <p:nvPr/>
        </p:nvSpPr>
        <p:spPr>
          <a:xfrm>
            <a:off x="8071606" y="3735930"/>
            <a:ext cx="1074383" cy="379479"/>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Oval 15">
            <a:extLst>
              <a:ext uri="{FF2B5EF4-FFF2-40B4-BE49-F238E27FC236}">
                <a16:creationId xmlns:a16="http://schemas.microsoft.com/office/drawing/2014/main" id="{712C1931-5476-46E3-884F-EA883F3CDBB5}"/>
              </a:ext>
            </a:extLst>
          </p:cNvPr>
          <p:cNvSpPr/>
          <p:nvPr/>
        </p:nvSpPr>
        <p:spPr>
          <a:xfrm>
            <a:off x="9290157" y="2986996"/>
            <a:ext cx="1074383" cy="379479"/>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Oval 16">
            <a:extLst>
              <a:ext uri="{FF2B5EF4-FFF2-40B4-BE49-F238E27FC236}">
                <a16:creationId xmlns:a16="http://schemas.microsoft.com/office/drawing/2014/main" id="{6CC4E556-26B6-4EA1-B37A-393D0CD3A15A}"/>
              </a:ext>
            </a:extLst>
          </p:cNvPr>
          <p:cNvSpPr/>
          <p:nvPr/>
        </p:nvSpPr>
        <p:spPr>
          <a:xfrm>
            <a:off x="10438701" y="3728113"/>
            <a:ext cx="1074383" cy="379479"/>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Oval 22">
            <a:extLst>
              <a:ext uri="{FF2B5EF4-FFF2-40B4-BE49-F238E27FC236}">
                <a16:creationId xmlns:a16="http://schemas.microsoft.com/office/drawing/2014/main" id="{63ADA93D-30DF-455B-AFB9-608199DB9E93}"/>
              </a:ext>
            </a:extLst>
          </p:cNvPr>
          <p:cNvSpPr/>
          <p:nvPr/>
        </p:nvSpPr>
        <p:spPr>
          <a:xfrm>
            <a:off x="10447089" y="4830575"/>
            <a:ext cx="1074383" cy="379479"/>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Oval 25">
            <a:extLst>
              <a:ext uri="{FF2B5EF4-FFF2-40B4-BE49-F238E27FC236}">
                <a16:creationId xmlns:a16="http://schemas.microsoft.com/office/drawing/2014/main" id="{D7091F98-78AB-4A2E-8A6E-B43DDA74E586}"/>
              </a:ext>
            </a:extLst>
          </p:cNvPr>
          <p:cNvSpPr/>
          <p:nvPr/>
        </p:nvSpPr>
        <p:spPr>
          <a:xfrm>
            <a:off x="10447013" y="5190559"/>
            <a:ext cx="1074383" cy="379479"/>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7938576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15071-2861-48DF-84AF-CDB24FB17C2E}"/>
              </a:ext>
            </a:extLst>
          </p:cNvPr>
          <p:cNvSpPr>
            <a:spLocks noGrp="1"/>
          </p:cNvSpPr>
          <p:nvPr>
            <p:ph type="title"/>
          </p:nvPr>
        </p:nvSpPr>
        <p:spPr>
          <a:xfrm>
            <a:off x="360000" y="180000"/>
            <a:ext cx="11358880" cy="716543"/>
          </a:xfrm>
          <a:noFill/>
        </p:spPr>
        <p:txBody>
          <a:bodyPr>
            <a:noAutofit/>
          </a:bodyPr>
          <a:lstStyle/>
          <a:p>
            <a:r>
              <a:rPr lang="en-US" sz="3000" dirty="0"/>
              <a:t>Habitat Protection Levels (%) for all DU9 Herds</a:t>
            </a:r>
          </a:p>
        </p:txBody>
      </p:sp>
      <p:graphicFrame>
        <p:nvGraphicFramePr>
          <p:cNvPr id="5" name="Table 4">
            <a:extLst>
              <a:ext uri="{FF2B5EF4-FFF2-40B4-BE49-F238E27FC236}">
                <a16:creationId xmlns:a16="http://schemas.microsoft.com/office/drawing/2014/main" id="{321AC280-EDC0-4E84-A1C9-D54E44714FFA}"/>
              </a:ext>
            </a:extLst>
          </p:cNvPr>
          <p:cNvGraphicFramePr>
            <a:graphicFrameLocks noGrp="1"/>
          </p:cNvGraphicFramePr>
          <p:nvPr>
            <p:extLst>
              <p:ext uri="{D42A27DB-BD31-4B8C-83A1-F6EECF244321}">
                <p14:modId xmlns:p14="http://schemas.microsoft.com/office/powerpoint/2010/main" val="1755098241"/>
              </p:ext>
            </p:extLst>
          </p:nvPr>
        </p:nvGraphicFramePr>
        <p:xfrm>
          <a:off x="63062" y="1200054"/>
          <a:ext cx="3381703" cy="5667718"/>
        </p:xfrm>
        <a:graphic>
          <a:graphicData uri="http://schemas.openxmlformats.org/drawingml/2006/table">
            <a:tbl>
              <a:tblPr>
                <a:tableStyleId>{5C22544A-7EE6-4342-B048-85BDC9FD1C3A}</a:tableStyleId>
              </a:tblPr>
              <a:tblGrid>
                <a:gridCol w="3381703">
                  <a:extLst>
                    <a:ext uri="{9D8B030D-6E8A-4147-A177-3AD203B41FA5}">
                      <a16:colId xmlns:a16="http://schemas.microsoft.com/office/drawing/2014/main" val="1188030809"/>
                    </a:ext>
                  </a:extLst>
                </a:gridCol>
              </a:tblGrid>
              <a:tr h="161784">
                <a:tc>
                  <a:txBody>
                    <a:bodyPr/>
                    <a:lstStyle/>
                    <a:p>
                      <a:pPr algn="l" fontAlgn="b"/>
                      <a:r>
                        <a:rPr lang="en-CA" sz="1050" u="none" strike="noStrike" dirty="0">
                          <a:effectLst/>
                        </a:rPr>
                        <a:t> Resource Review Area</a:t>
                      </a:r>
                      <a:endParaRPr lang="en-CA" sz="1050" b="0" i="0" u="none" strike="noStrike" dirty="0">
                        <a:solidFill>
                          <a:srgbClr val="000000"/>
                        </a:solidFill>
                        <a:effectLst/>
                        <a:latin typeface="Arial" panose="020B0604020202020204" pitchFamily="34" charset="0"/>
                      </a:endParaRPr>
                    </a:p>
                  </a:txBody>
                  <a:tcPr marL="0" marR="0" marT="0" marB="0" anchor="b"/>
                </a:tc>
                <a:extLst>
                  <a:ext uri="{0D108BD9-81ED-4DB2-BD59-A6C34878D82A}">
                    <a16:rowId xmlns:a16="http://schemas.microsoft.com/office/drawing/2014/main" val="610686262"/>
                  </a:ext>
                </a:extLst>
              </a:tr>
              <a:tr h="161784">
                <a:tc>
                  <a:txBody>
                    <a:bodyPr/>
                    <a:lstStyle/>
                    <a:p>
                      <a:pPr algn="l" fontAlgn="b"/>
                      <a:r>
                        <a:rPr lang="en-CA" sz="1050" u="none" strike="noStrike" dirty="0">
                          <a:effectLst/>
                        </a:rPr>
                        <a:t> </a:t>
                      </a:r>
                      <a:r>
                        <a:rPr lang="en-CA" sz="1050" b="1" u="none" strike="noStrike" dirty="0">
                          <a:effectLst/>
                        </a:rPr>
                        <a:t>National Park</a:t>
                      </a:r>
                      <a:endParaRPr lang="en-CA" sz="1050" b="1" i="0" u="none" strike="noStrike" dirty="0">
                        <a:solidFill>
                          <a:srgbClr val="000000"/>
                        </a:solidFill>
                        <a:effectLst/>
                        <a:latin typeface="Arial" panose="020B0604020202020204" pitchFamily="34" charset="0"/>
                      </a:endParaRPr>
                    </a:p>
                  </a:txBody>
                  <a:tcPr marL="0" marR="0" marT="0" marB="0" anchor="b"/>
                </a:tc>
                <a:extLst>
                  <a:ext uri="{0D108BD9-81ED-4DB2-BD59-A6C34878D82A}">
                    <a16:rowId xmlns:a16="http://schemas.microsoft.com/office/drawing/2014/main" val="84886771"/>
                  </a:ext>
                </a:extLst>
              </a:tr>
              <a:tr h="161784">
                <a:tc>
                  <a:txBody>
                    <a:bodyPr/>
                    <a:lstStyle/>
                    <a:p>
                      <a:pPr algn="l" fontAlgn="b"/>
                      <a:r>
                        <a:rPr lang="en-CA" sz="1050" u="none" strike="noStrike" dirty="0">
                          <a:effectLst/>
                        </a:rPr>
                        <a:t> </a:t>
                      </a:r>
                      <a:r>
                        <a:rPr lang="en-CA" sz="1050" b="1" u="none" strike="noStrike" dirty="0">
                          <a:effectLst/>
                        </a:rPr>
                        <a:t>Ecological Reserves</a:t>
                      </a:r>
                      <a:endParaRPr lang="en-CA" sz="1050" b="1" i="0" u="none" strike="noStrike" dirty="0">
                        <a:solidFill>
                          <a:srgbClr val="000000"/>
                        </a:solidFill>
                        <a:effectLst/>
                        <a:latin typeface="Arial" panose="020B0604020202020204" pitchFamily="34" charset="0"/>
                      </a:endParaRPr>
                    </a:p>
                  </a:txBody>
                  <a:tcPr marL="0" marR="0" marT="0" marB="0" anchor="b"/>
                </a:tc>
                <a:extLst>
                  <a:ext uri="{0D108BD9-81ED-4DB2-BD59-A6C34878D82A}">
                    <a16:rowId xmlns:a16="http://schemas.microsoft.com/office/drawing/2014/main" val="711224465"/>
                  </a:ext>
                </a:extLst>
              </a:tr>
              <a:tr h="161784">
                <a:tc>
                  <a:txBody>
                    <a:bodyPr/>
                    <a:lstStyle/>
                    <a:p>
                      <a:pPr algn="l" fontAlgn="b"/>
                      <a:r>
                        <a:rPr lang="en-CA" sz="1050" b="1" u="none" strike="noStrike" dirty="0">
                          <a:effectLst/>
                        </a:rPr>
                        <a:t> Provincial Parks (Class A)</a:t>
                      </a:r>
                      <a:endParaRPr lang="en-CA" sz="1050" b="1" i="0" u="none" strike="noStrike" dirty="0">
                        <a:solidFill>
                          <a:srgbClr val="000000"/>
                        </a:solidFill>
                        <a:effectLst/>
                        <a:latin typeface="Arial" panose="020B0604020202020204" pitchFamily="34" charset="0"/>
                      </a:endParaRPr>
                    </a:p>
                  </a:txBody>
                  <a:tcPr marL="0" marR="0" marT="0" marB="0" anchor="b"/>
                </a:tc>
                <a:extLst>
                  <a:ext uri="{0D108BD9-81ED-4DB2-BD59-A6C34878D82A}">
                    <a16:rowId xmlns:a16="http://schemas.microsoft.com/office/drawing/2014/main" val="524228635"/>
                  </a:ext>
                </a:extLst>
              </a:tr>
              <a:tr h="161784">
                <a:tc>
                  <a:txBody>
                    <a:bodyPr/>
                    <a:lstStyle/>
                    <a:p>
                      <a:pPr algn="l" fontAlgn="b"/>
                      <a:r>
                        <a:rPr lang="en-CA" sz="1050" b="1" u="none" strike="noStrike" dirty="0">
                          <a:effectLst/>
                        </a:rPr>
                        <a:t> Provincial Parks (Class C)</a:t>
                      </a:r>
                      <a:endParaRPr lang="en-CA" sz="1050" b="1" i="0" u="none" strike="noStrike" dirty="0">
                        <a:solidFill>
                          <a:srgbClr val="000000"/>
                        </a:solidFill>
                        <a:effectLst/>
                        <a:latin typeface="Arial" panose="020B0604020202020204" pitchFamily="34" charset="0"/>
                      </a:endParaRPr>
                    </a:p>
                  </a:txBody>
                  <a:tcPr marL="0" marR="0" marT="0" marB="0" anchor="b"/>
                </a:tc>
                <a:extLst>
                  <a:ext uri="{0D108BD9-81ED-4DB2-BD59-A6C34878D82A}">
                    <a16:rowId xmlns:a16="http://schemas.microsoft.com/office/drawing/2014/main" val="2178165854"/>
                  </a:ext>
                </a:extLst>
              </a:tr>
              <a:tr h="161784">
                <a:tc>
                  <a:txBody>
                    <a:bodyPr/>
                    <a:lstStyle/>
                    <a:p>
                      <a:pPr algn="l" fontAlgn="b"/>
                      <a:r>
                        <a:rPr lang="en-CA" sz="1050" b="1" u="none" strike="noStrike" dirty="0">
                          <a:effectLst/>
                        </a:rPr>
                        <a:t> Conservancies</a:t>
                      </a:r>
                      <a:endParaRPr lang="en-CA" sz="1050" b="1" i="0" u="none" strike="noStrike" dirty="0">
                        <a:solidFill>
                          <a:srgbClr val="000000"/>
                        </a:solidFill>
                        <a:effectLst/>
                        <a:latin typeface="Arial" panose="020B0604020202020204" pitchFamily="34" charset="0"/>
                      </a:endParaRPr>
                    </a:p>
                  </a:txBody>
                  <a:tcPr marL="0" marR="0" marT="0" marB="0" anchor="b"/>
                </a:tc>
                <a:extLst>
                  <a:ext uri="{0D108BD9-81ED-4DB2-BD59-A6C34878D82A}">
                    <a16:rowId xmlns:a16="http://schemas.microsoft.com/office/drawing/2014/main" val="3058719910"/>
                  </a:ext>
                </a:extLst>
              </a:tr>
              <a:tr h="161784">
                <a:tc>
                  <a:txBody>
                    <a:bodyPr/>
                    <a:lstStyle/>
                    <a:p>
                      <a:pPr algn="l" fontAlgn="b"/>
                      <a:r>
                        <a:rPr lang="en-CA" sz="1050" b="1" u="none" strike="noStrike" dirty="0">
                          <a:effectLst/>
                        </a:rPr>
                        <a:t> Protected Areas</a:t>
                      </a:r>
                      <a:endParaRPr lang="en-CA" sz="1050" b="1" i="0" u="none" strike="noStrike" dirty="0">
                        <a:solidFill>
                          <a:srgbClr val="000000"/>
                        </a:solidFill>
                        <a:effectLst/>
                        <a:latin typeface="Arial" panose="020B0604020202020204" pitchFamily="34" charset="0"/>
                      </a:endParaRPr>
                    </a:p>
                  </a:txBody>
                  <a:tcPr marL="0" marR="0" marT="0" marB="0" anchor="b"/>
                </a:tc>
                <a:extLst>
                  <a:ext uri="{0D108BD9-81ED-4DB2-BD59-A6C34878D82A}">
                    <a16:rowId xmlns:a16="http://schemas.microsoft.com/office/drawing/2014/main" val="3121055721"/>
                  </a:ext>
                </a:extLst>
              </a:tr>
              <a:tr h="161784">
                <a:tc>
                  <a:txBody>
                    <a:bodyPr/>
                    <a:lstStyle/>
                    <a:p>
                      <a:pPr algn="l" fontAlgn="b"/>
                      <a:r>
                        <a:rPr lang="en-CA" sz="1050" b="1" u="none" strike="noStrike" dirty="0">
                          <a:effectLst/>
                        </a:rPr>
                        <a:t> Conservation Lands, Administered Lands</a:t>
                      </a:r>
                      <a:endParaRPr lang="en-CA" sz="1050" b="1" i="0" u="none" strike="noStrike" dirty="0">
                        <a:solidFill>
                          <a:srgbClr val="000000"/>
                        </a:solidFill>
                        <a:effectLst/>
                        <a:latin typeface="Arial" panose="020B0604020202020204" pitchFamily="34" charset="0"/>
                      </a:endParaRPr>
                    </a:p>
                  </a:txBody>
                  <a:tcPr marL="0" marR="0" marT="0" marB="0" anchor="b"/>
                </a:tc>
                <a:extLst>
                  <a:ext uri="{0D108BD9-81ED-4DB2-BD59-A6C34878D82A}">
                    <a16:rowId xmlns:a16="http://schemas.microsoft.com/office/drawing/2014/main" val="913819342"/>
                  </a:ext>
                </a:extLst>
              </a:tr>
              <a:tr h="161784">
                <a:tc>
                  <a:txBody>
                    <a:bodyPr/>
                    <a:lstStyle/>
                    <a:p>
                      <a:pPr algn="l" fontAlgn="b"/>
                      <a:r>
                        <a:rPr lang="en-CA" sz="1050" u="none" strike="noStrike" dirty="0">
                          <a:effectLst/>
                        </a:rPr>
                        <a:t> </a:t>
                      </a:r>
                      <a:r>
                        <a:rPr lang="en-CA" sz="1050" b="1" u="none" strike="noStrike" dirty="0">
                          <a:effectLst/>
                        </a:rPr>
                        <a:t>Wildlife Management Areas</a:t>
                      </a:r>
                      <a:endParaRPr lang="en-CA" sz="1050" b="1" i="0" u="none" strike="noStrike" dirty="0">
                        <a:solidFill>
                          <a:srgbClr val="000000"/>
                        </a:solidFill>
                        <a:effectLst/>
                        <a:latin typeface="Arial" panose="020B0604020202020204" pitchFamily="34" charset="0"/>
                      </a:endParaRPr>
                    </a:p>
                  </a:txBody>
                  <a:tcPr marL="0" marR="0" marT="0" marB="0" anchor="b"/>
                </a:tc>
                <a:extLst>
                  <a:ext uri="{0D108BD9-81ED-4DB2-BD59-A6C34878D82A}">
                    <a16:rowId xmlns:a16="http://schemas.microsoft.com/office/drawing/2014/main" val="354057385"/>
                  </a:ext>
                </a:extLst>
              </a:tr>
              <a:tr h="161784">
                <a:tc>
                  <a:txBody>
                    <a:bodyPr/>
                    <a:lstStyle/>
                    <a:p>
                      <a:pPr algn="l" fontAlgn="b"/>
                      <a:r>
                        <a:rPr lang="en-US" sz="1050" u="none" strike="noStrike" dirty="0">
                          <a:effectLst/>
                        </a:rPr>
                        <a:t> Creston Valley Wildlife Management Area</a:t>
                      </a:r>
                      <a:endParaRPr lang="en-US" sz="1050" b="0" i="0" u="none" strike="noStrike" dirty="0">
                        <a:solidFill>
                          <a:srgbClr val="000000"/>
                        </a:solidFill>
                        <a:effectLst/>
                        <a:latin typeface="Arial" panose="020B0604020202020204" pitchFamily="34" charset="0"/>
                      </a:endParaRPr>
                    </a:p>
                  </a:txBody>
                  <a:tcPr marL="0" marR="0" marT="0" marB="0" anchor="b"/>
                </a:tc>
                <a:extLst>
                  <a:ext uri="{0D108BD9-81ED-4DB2-BD59-A6C34878D82A}">
                    <a16:rowId xmlns:a16="http://schemas.microsoft.com/office/drawing/2014/main" val="762627221"/>
                  </a:ext>
                </a:extLst>
              </a:tr>
              <a:tr h="161784">
                <a:tc>
                  <a:txBody>
                    <a:bodyPr/>
                    <a:lstStyle/>
                    <a:p>
                      <a:pPr algn="l" fontAlgn="b"/>
                      <a:r>
                        <a:rPr lang="en-CA" sz="1050" u="none" strike="noStrike" dirty="0">
                          <a:effectLst/>
                        </a:rPr>
                        <a:t> </a:t>
                      </a:r>
                      <a:r>
                        <a:rPr lang="en-CA" sz="1050" b="1" u="none" strike="noStrike" dirty="0">
                          <a:effectLst/>
                        </a:rPr>
                        <a:t>NGO Fee Simple Conservation Lands</a:t>
                      </a:r>
                      <a:endParaRPr lang="en-CA" sz="1050" b="1" i="0" u="none" strike="noStrike" dirty="0">
                        <a:solidFill>
                          <a:srgbClr val="000000"/>
                        </a:solidFill>
                        <a:effectLst/>
                        <a:latin typeface="Arial" panose="020B0604020202020204" pitchFamily="34" charset="0"/>
                      </a:endParaRPr>
                    </a:p>
                  </a:txBody>
                  <a:tcPr marL="0" marR="0" marT="0" marB="0" anchor="b"/>
                </a:tc>
                <a:extLst>
                  <a:ext uri="{0D108BD9-81ED-4DB2-BD59-A6C34878D82A}">
                    <a16:rowId xmlns:a16="http://schemas.microsoft.com/office/drawing/2014/main" val="1544974007"/>
                  </a:ext>
                </a:extLst>
              </a:tr>
              <a:tr h="161784">
                <a:tc>
                  <a:txBody>
                    <a:bodyPr/>
                    <a:lstStyle/>
                    <a:p>
                      <a:pPr algn="l" fontAlgn="b"/>
                      <a:r>
                        <a:rPr lang="en-CA" sz="1050" u="none" strike="noStrike" dirty="0">
                          <a:effectLst/>
                        </a:rPr>
                        <a:t> Mineral Reserve Sites</a:t>
                      </a:r>
                      <a:endParaRPr lang="en-CA" sz="1050" b="0" i="0" u="none" strike="noStrike" dirty="0">
                        <a:solidFill>
                          <a:srgbClr val="000000"/>
                        </a:solidFill>
                        <a:effectLst/>
                        <a:latin typeface="Arial" panose="020B0604020202020204" pitchFamily="34" charset="0"/>
                      </a:endParaRPr>
                    </a:p>
                  </a:txBody>
                  <a:tcPr marL="0" marR="0" marT="0" marB="0" anchor="b"/>
                </a:tc>
                <a:extLst>
                  <a:ext uri="{0D108BD9-81ED-4DB2-BD59-A6C34878D82A}">
                    <a16:rowId xmlns:a16="http://schemas.microsoft.com/office/drawing/2014/main" val="2389616414"/>
                  </a:ext>
                </a:extLst>
              </a:tr>
              <a:tr h="161784">
                <a:tc>
                  <a:txBody>
                    <a:bodyPr/>
                    <a:lstStyle/>
                    <a:p>
                      <a:pPr algn="l" fontAlgn="b"/>
                      <a:r>
                        <a:rPr lang="en-US" sz="1050" b="1" u="none" strike="noStrike" dirty="0">
                          <a:effectLst/>
                        </a:rPr>
                        <a:t> Ungulate Winter Range, No Harvest</a:t>
                      </a:r>
                      <a:endParaRPr lang="en-US" sz="1050" b="1" i="0" u="none" strike="noStrike" dirty="0">
                        <a:solidFill>
                          <a:srgbClr val="000000"/>
                        </a:solidFill>
                        <a:effectLst/>
                        <a:latin typeface="Arial" panose="020B0604020202020204" pitchFamily="34" charset="0"/>
                      </a:endParaRPr>
                    </a:p>
                  </a:txBody>
                  <a:tcPr marL="0" marR="0" marT="0" marB="0" anchor="b"/>
                </a:tc>
                <a:extLst>
                  <a:ext uri="{0D108BD9-81ED-4DB2-BD59-A6C34878D82A}">
                    <a16:rowId xmlns:a16="http://schemas.microsoft.com/office/drawing/2014/main" val="2965736051"/>
                  </a:ext>
                </a:extLst>
              </a:tr>
              <a:tr h="161784">
                <a:tc>
                  <a:txBody>
                    <a:bodyPr/>
                    <a:lstStyle/>
                    <a:p>
                      <a:pPr algn="l" fontAlgn="b"/>
                      <a:r>
                        <a:rPr lang="en-US" sz="1050" b="1" u="none" strike="noStrike" dirty="0">
                          <a:effectLst/>
                        </a:rPr>
                        <a:t> Wildlife Habitat Areas, No Harvest</a:t>
                      </a:r>
                      <a:endParaRPr lang="en-US" sz="1050" b="1" i="0" u="none" strike="noStrike" dirty="0">
                        <a:solidFill>
                          <a:srgbClr val="000000"/>
                        </a:solidFill>
                        <a:effectLst/>
                        <a:latin typeface="Arial" panose="020B0604020202020204" pitchFamily="34" charset="0"/>
                      </a:endParaRPr>
                    </a:p>
                  </a:txBody>
                  <a:tcPr marL="0" marR="0" marT="0" marB="0" anchor="b"/>
                </a:tc>
                <a:extLst>
                  <a:ext uri="{0D108BD9-81ED-4DB2-BD59-A6C34878D82A}">
                    <a16:rowId xmlns:a16="http://schemas.microsoft.com/office/drawing/2014/main" val="3776469003"/>
                  </a:ext>
                </a:extLst>
              </a:tr>
              <a:tr h="161784">
                <a:tc>
                  <a:txBody>
                    <a:bodyPr/>
                    <a:lstStyle/>
                    <a:p>
                      <a:pPr algn="l" fontAlgn="b"/>
                      <a:r>
                        <a:rPr lang="en-US" sz="1050" b="1" u="none" strike="noStrike" dirty="0">
                          <a:effectLst/>
                        </a:rPr>
                        <a:t> Biodiversity Mining and Tourism Areas</a:t>
                      </a:r>
                      <a:endParaRPr lang="en-US" sz="1050" b="1" i="0" u="none" strike="noStrike" dirty="0">
                        <a:solidFill>
                          <a:srgbClr val="000000"/>
                        </a:solidFill>
                        <a:effectLst/>
                        <a:latin typeface="Arial" panose="020B0604020202020204" pitchFamily="34" charset="0"/>
                      </a:endParaRPr>
                    </a:p>
                  </a:txBody>
                  <a:tcPr marL="0" marR="0" marT="0" marB="0" anchor="b"/>
                </a:tc>
                <a:extLst>
                  <a:ext uri="{0D108BD9-81ED-4DB2-BD59-A6C34878D82A}">
                    <a16:rowId xmlns:a16="http://schemas.microsoft.com/office/drawing/2014/main" val="1819318950"/>
                  </a:ext>
                </a:extLst>
              </a:tr>
              <a:tr h="161784">
                <a:tc>
                  <a:txBody>
                    <a:bodyPr/>
                    <a:lstStyle/>
                    <a:p>
                      <a:pPr algn="l" fontAlgn="b"/>
                      <a:r>
                        <a:rPr lang="en-US" sz="1050" b="1" u="none" strike="noStrike" dirty="0">
                          <a:effectLst/>
                        </a:rPr>
                        <a:t> Special Wildland RMZ in Muskwa </a:t>
                      </a:r>
                      <a:r>
                        <a:rPr lang="en-US" sz="1050" b="1" u="none" strike="noStrike" dirty="0" err="1">
                          <a:effectLst/>
                        </a:rPr>
                        <a:t>Kechika</a:t>
                      </a:r>
                      <a:r>
                        <a:rPr lang="en-US" sz="1050" b="1" u="none" strike="noStrike" dirty="0">
                          <a:effectLst/>
                        </a:rPr>
                        <a:t> </a:t>
                      </a:r>
                      <a:r>
                        <a:rPr lang="en-US" sz="1050" b="1" u="none" strike="noStrike" dirty="0" err="1">
                          <a:effectLst/>
                        </a:rPr>
                        <a:t>Mgmt</a:t>
                      </a:r>
                      <a:r>
                        <a:rPr lang="en-US" sz="1050" b="1" u="none" strike="noStrike" dirty="0">
                          <a:effectLst/>
                        </a:rPr>
                        <a:t> Area</a:t>
                      </a:r>
                      <a:endParaRPr lang="en-US" sz="1050" b="1" i="0" u="none" strike="noStrike" dirty="0">
                        <a:solidFill>
                          <a:srgbClr val="000000"/>
                        </a:solidFill>
                        <a:effectLst/>
                        <a:latin typeface="Arial" panose="020B0604020202020204" pitchFamily="34" charset="0"/>
                      </a:endParaRPr>
                    </a:p>
                  </a:txBody>
                  <a:tcPr marL="0" marR="0" marT="0" marB="0" anchor="b"/>
                </a:tc>
                <a:extLst>
                  <a:ext uri="{0D108BD9-81ED-4DB2-BD59-A6C34878D82A}">
                    <a16:rowId xmlns:a16="http://schemas.microsoft.com/office/drawing/2014/main" val="416670092"/>
                  </a:ext>
                </a:extLst>
              </a:tr>
              <a:tr h="161784">
                <a:tc>
                  <a:txBody>
                    <a:bodyPr/>
                    <a:lstStyle/>
                    <a:p>
                      <a:pPr algn="l" fontAlgn="b"/>
                      <a:r>
                        <a:rPr lang="en-US" sz="1050" b="1" u="none" strike="noStrike" dirty="0">
                          <a:effectLst/>
                        </a:rPr>
                        <a:t> Old Growth Management Areas - Legal Current</a:t>
                      </a:r>
                      <a:endParaRPr lang="en-US" sz="1050" b="1" i="0" u="none" strike="noStrike" dirty="0">
                        <a:solidFill>
                          <a:srgbClr val="000000"/>
                        </a:solidFill>
                        <a:effectLst/>
                        <a:latin typeface="Arial" panose="020B0604020202020204" pitchFamily="34" charset="0"/>
                      </a:endParaRPr>
                    </a:p>
                  </a:txBody>
                  <a:tcPr marL="0" marR="0" marT="0" marB="0" anchor="b"/>
                </a:tc>
                <a:extLst>
                  <a:ext uri="{0D108BD9-81ED-4DB2-BD59-A6C34878D82A}">
                    <a16:rowId xmlns:a16="http://schemas.microsoft.com/office/drawing/2014/main" val="651331286"/>
                  </a:ext>
                </a:extLst>
              </a:tr>
              <a:tr h="161784">
                <a:tc>
                  <a:txBody>
                    <a:bodyPr/>
                    <a:lstStyle/>
                    <a:p>
                      <a:pPr algn="l" fontAlgn="b"/>
                      <a:r>
                        <a:rPr lang="en-CA" sz="1050" u="none" strike="noStrike" dirty="0">
                          <a:effectLst/>
                        </a:rPr>
                        <a:t> VQO Preserves</a:t>
                      </a:r>
                      <a:endParaRPr lang="en-CA" sz="1050" b="0" i="0" u="none" strike="noStrike" dirty="0">
                        <a:solidFill>
                          <a:srgbClr val="000000"/>
                        </a:solidFill>
                        <a:effectLst/>
                        <a:latin typeface="Arial" panose="020B0604020202020204" pitchFamily="34" charset="0"/>
                      </a:endParaRPr>
                    </a:p>
                  </a:txBody>
                  <a:tcPr marL="0" marR="0" marT="0" marB="0" anchor="b"/>
                </a:tc>
                <a:extLst>
                  <a:ext uri="{0D108BD9-81ED-4DB2-BD59-A6C34878D82A}">
                    <a16:rowId xmlns:a16="http://schemas.microsoft.com/office/drawing/2014/main" val="1714716146"/>
                  </a:ext>
                </a:extLst>
              </a:tr>
              <a:tr h="161784">
                <a:tc>
                  <a:txBody>
                    <a:bodyPr/>
                    <a:lstStyle/>
                    <a:p>
                      <a:pPr algn="l" fontAlgn="b"/>
                      <a:r>
                        <a:rPr lang="en-US" sz="1050" u="none" strike="noStrike" dirty="0">
                          <a:effectLst/>
                        </a:rPr>
                        <a:t> Class1 Coast Grizzly Bear Habitat (Coast LUP)</a:t>
                      </a:r>
                      <a:endParaRPr lang="en-US" sz="1050" b="0" i="0" u="none" strike="noStrike" dirty="0">
                        <a:solidFill>
                          <a:srgbClr val="000000"/>
                        </a:solidFill>
                        <a:effectLst/>
                        <a:latin typeface="Arial" panose="020B0604020202020204" pitchFamily="34" charset="0"/>
                      </a:endParaRPr>
                    </a:p>
                  </a:txBody>
                  <a:tcPr marL="0" marR="0" marT="0" marB="0" anchor="b"/>
                </a:tc>
                <a:extLst>
                  <a:ext uri="{0D108BD9-81ED-4DB2-BD59-A6C34878D82A}">
                    <a16:rowId xmlns:a16="http://schemas.microsoft.com/office/drawing/2014/main" val="1078978732"/>
                  </a:ext>
                </a:extLst>
              </a:tr>
              <a:tr h="161784">
                <a:tc>
                  <a:txBody>
                    <a:bodyPr/>
                    <a:lstStyle/>
                    <a:p>
                      <a:pPr algn="l" fontAlgn="b"/>
                      <a:r>
                        <a:rPr lang="en-CA" sz="1050" b="1" u="none" strike="noStrike" dirty="0">
                          <a:effectLst/>
                        </a:rPr>
                        <a:t> Forest Rec Sites</a:t>
                      </a:r>
                      <a:endParaRPr lang="en-CA" sz="1050" b="1" i="0" u="none" strike="noStrike" dirty="0">
                        <a:solidFill>
                          <a:srgbClr val="000000"/>
                        </a:solidFill>
                        <a:effectLst/>
                        <a:latin typeface="Arial" panose="020B0604020202020204" pitchFamily="34" charset="0"/>
                      </a:endParaRPr>
                    </a:p>
                  </a:txBody>
                  <a:tcPr marL="0" marR="0" marT="0" marB="0" anchor="b"/>
                </a:tc>
                <a:extLst>
                  <a:ext uri="{0D108BD9-81ED-4DB2-BD59-A6C34878D82A}">
                    <a16:rowId xmlns:a16="http://schemas.microsoft.com/office/drawing/2014/main" val="2407869184"/>
                  </a:ext>
                </a:extLst>
              </a:tr>
              <a:tr h="161784">
                <a:tc>
                  <a:txBody>
                    <a:bodyPr/>
                    <a:lstStyle/>
                    <a:p>
                      <a:pPr algn="l" fontAlgn="b"/>
                      <a:r>
                        <a:rPr lang="en-CA" sz="1050" b="1" u="none" strike="noStrike" dirty="0">
                          <a:effectLst/>
                        </a:rPr>
                        <a:t> VQO Retention</a:t>
                      </a:r>
                      <a:endParaRPr lang="en-CA" sz="1050" b="1" i="0" u="none" strike="noStrike" dirty="0">
                        <a:solidFill>
                          <a:srgbClr val="000000"/>
                        </a:solidFill>
                        <a:effectLst/>
                        <a:latin typeface="Arial" panose="020B0604020202020204" pitchFamily="34" charset="0"/>
                      </a:endParaRPr>
                    </a:p>
                  </a:txBody>
                  <a:tcPr marL="0" marR="0" marT="0" marB="0" anchor="b"/>
                </a:tc>
                <a:extLst>
                  <a:ext uri="{0D108BD9-81ED-4DB2-BD59-A6C34878D82A}">
                    <a16:rowId xmlns:a16="http://schemas.microsoft.com/office/drawing/2014/main" val="474911298"/>
                  </a:ext>
                </a:extLst>
              </a:tr>
              <a:tr h="161784">
                <a:tc>
                  <a:txBody>
                    <a:bodyPr/>
                    <a:lstStyle/>
                    <a:p>
                      <a:pPr algn="l" fontAlgn="b"/>
                      <a:r>
                        <a:rPr lang="it-IT" sz="1050" u="none" strike="noStrike" dirty="0">
                          <a:effectLst/>
                        </a:rPr>
                        <a:t> Special Management RMZ in Muskwa Kechika MA</a:t>
                      </a:r>
                      <a:endParaRPr lang="it-IT" sz="1050" b="0" i="0" u="none" strike="noStrike" dirty="0">
                        <a:solidFill>
                          <a:srgbClr val="000000"/>
                        </a:solidFill>
                        <a:effectLst/>
                        <a:latin typeface="Arial" panose="020B0604020202020204" pitchFamily="34" charset="0"/>
                      </a:endParaRPr>
                    </a:p>
                  </a:txBody>
                  <a:tcPr marL="0" marR="0" marT="0" marB="0" anchor="b"/>
                </a:tc>
                <a:extLst>
                  <a:ext uri="{0D108BD9-81ED-4DB2-BD59-A6C34878D82A}">
                    <a16:rowId xmlns:a16="http://schemas.microsoft.com/office/drawing/2014/main" val="1959873987"/>
                  </a:ext>
                </a:extLst>
              </a:tr>
              <a:tr h="161784">
                <a:tc>
                  <a:txBody>
                    <a:bodyPr/>
                    <a:lstStyle/>
                    <a:p>
                      <a:pPr algn="l" fontAlgn="b"/>
                      <a:r>
                        <a:rPr lang="en-US" sz="1050" u="none" strike="noStrike" dirty="0">
                          <a:effectLst/>
                        </a:rPr>
                        <a:t> Land Act Reserves (Section 15, 16, 17, 66)</a:t>
                      </a:r>
                      <a:endParaRPr lang="en-US" sz="1050" b="0" i="0" u="none" strike="noStrike" dirty="0">
                        <a:solidFill>
                          <a:srgbClr val="000000"/>
                        </a:solidFill>
                        <a:effectLst/>
                        <a:latin typeface="Arial" panose="020B0604020202020204" pitchFamily="34" charset="0"/>
                      </a:endParaRPr>
                    </a:p>
                  </a:txBody>
                  <a:tcPr marL="0" marR="0" marT="0" marB="0" anchor="b"/>
                </a:tc>
                <a:extLst>
                  <a:ext uri="{0D108BD9-81ED-4DB2-BD59-A6C34878D82A}">
                    <a16:rowId xmlns:a16="http://schemas.microsoft.com/office/drawing/2014/main" val="1912347522"/>
                  </a:ext>
                </a:extLst>
              </a:tr>
              <a:tr h="161784">
                <a:tc>
                  <a:txBody>
                    <a:bodyPr/>
                    <a:lstStyle/>
                    <a:p>
                      <a:pPr algn="l" fontAlgn="b"/>
                      <a:r>
                        <a:rPr lang="en-US" sz="1050" u="none" strike="noStrike" dirty="0">
                          <a:effectLst/>
                        </a:rPr>
                        <a:t> Ungulate Winter Range, Conditional Harvest</a:t>
                      </a:r>
                      <a:endParaRPr lang="en-US" sz="1050" b="0" i="0" u="none" strike="noStrike" dirty="0">
                        <a:solidFill>
                          <a:srgbClr val="000000"/>
                        </a:solidFill>
                        <a:effectLst/>
                        <a:latin typeface="Arial" panose="020B0604020202020204" pitchFamily="34" charset="0"/>
                      </a:endParaRPr>
                    </a:p>
                  </a:txBody>
                  <a:tcPr marL="0" marR="0" marT="0" marB="0" anchor="b"/>
                </a:tc>
                <a:extLst>
                  <a:ext uri="{0D108BD9-81ED-4DB2-BD59-A6C34878D82A}">
                    <a16:rowId xmlns:a16="http://schemas.microsoft.com/office/drawing/2014/main" val="3446594244"/>
                  </a:ext>
                </a:extLst>
              </a:tr>
              <a:tr h="161784">
                <a:tc>
                  <a:txBody>
                    <a:bodyPr/>
                    <a:lstStyle/>
                    <a:p>
                      <a:pPr algn="l" fontAlgn="b"/>
                      <a:r>
                        <a:rPr lang="en-US" sz="1050" u="none" strike="noStrike" dirty="0">
                          <a:effectLst/>
                        </a:rPr>
                        <a:t> Wildlife Habitat Areas, Conditional harvest</a:t>
                      </a:r>
                      <a:endParaRPr lang="en-US" sz="1050" b="0" i="0" u="none" strike="noStrike" dirty="0">
                        <a:solidFill>
                          <a:srgbClr val="000000"/>
                        </a:solidFill>
                        <a:effectLst/>
                        <a:latin typeface="Arial" panose="020B0604020202020204" pitchFamily="34" charset="0"/>
                      </a:endParaRPr>
                    </a:p>
                  </a:txBody>
                  <a:tcPr marL="0" marR="0" marT="0" marB="0" anchor="b"/>
                </a:tc>
                <a:extLst>
                  <a:ext uri="{0D108BD9-81ED-4DB2-BD59-A6C34878D82A}">
                    <a16:rowId xmlns:a16="http://schemas.microsoft.com/office/drawing/2014/main" val="2928537344"/>
                  </a:ext>
                </a:extLst>
              </a:tr>
              <a:tr h="161784">
                <a:tc>
                  <a:txBody>
                    <a:bodyPr/>
                    <a:lstStyle/>
                    <a:p>
                      <a:pPr algn="l" fontAlgn="b"/>
                      <a:r>
                        <a:rPr lang="en-CA" sz="1050" u="none" strike="noStrike" dirty="0">
                          <a:effectLst/>
                        </a:rPr>
                        <a:t> VQO Partial Retention</a:t>
                      </a:r>
                      <a:endParaRPr lang="en-CA" sz="1050" b="0" i="0" u="none" strike="noStrike" dirty="0">
                        <a:solidFill>
                          <a:srgbClr val="000000"/>
                        </a:solidFill>
                        <a:effectLst/>
                        <a:latin typeface="Arial" panose="020B0604020202020204" pitchFamily="34" charset="0"/>
                      </a:endParaRPr>
                    </a:p>
                  </a:txBody>
                  <a:tcPr marL="0" marR="0" marT="0" marB="0" anchor="b"/>
                </a:tc>
                <a:extLst>
                  <a:ext uri="{0D108BD9-81ED-4DB2-BD59-A6C34878D82A}">
                    <a16:rowId xmlns:a16="http://schemas.microsoft.com/office/drawing/2014/main" val="527609956"/>
                  </a:ext>
                </a:extLst>
              </a:tr>
              <a:tr h="161784">
                <a:tc>
                  <a:txBody>
                    <a:bodyPr/>
                    <a:lstStyle/>
                    <a:p>
                      <a:pPr algn="l" fontAlgn="b"/>
                      <a:r>
                        <a:rPr lang="en-CA" sz="1050" u="none" strike="noStrike" dirty="0">
                          <a:effectLst/>
                        </a:rPr>
                        <a:t> VQO Modify</a:t>
                      </a:r>
                      <a:endParaRPr lang="en-CA" sz="1050" b="0" i="0" u="none" strike="noStrike" dirty="0">
                        <a:solidFill>
                          <a:srgbClr val="000000"/>
                        </a:solidFill>
                        <a:effectLst/>
                        <a:latin typeface="Arial" panose="020B0604020202020204" pitchFamily="34" charset="0"/>
                      </a:endParaRPr>
                    </a:p>
                  </a:txBody>
                  <a:tcPr marL="0" marR="0" marT="0" marB="0" anchor="b"/>
                </a:tc>
                <a:extLst>
                  <a:ext uri="{0D108BD9-81ED-4DB2-BD59-A6C34878D82A}">
                    <a16:rowId xmlns:a16="http://schemas.microsoft.com/office/drawing/2014/main" val="282366213"/>
                  </a:ext>
                </a:extLst>
              </a:tr>
              <a:tr h="161784">
                <a:tc>
                  <a:txBody>
                    <a:bodyPr/>
                    <a:lstStyle/>
                    <a:p>
                      <a:pPr algn="l" fontAlgn="b"/>
                      <a:r>
                        <a:rPr lang="en-CA" sz="1050" u="none" strike="noStrike" dirty="0">
                          <a:effectLst/>
                        </a:rPr>
                        <a:t> Community Watersheds</a:t>
                      </a:r>
                      <a:endParaRPr lang="en-CA" sz="1050" b="0" i="0" u="none" strike="noStrike" dirty="0">
                        <a:solidFill>
                          <a:srgbClr val="000000"/>
                        </a:solidFill>
                        <a:effectLst/>
                        <a:latin typeface="Arial" panose="020B0604020202020204" pitchFamily="34" charset="0"/>
                      </a:endParaRPr>
                    </a:p>
                  </a:txBody>
                  <a:tcPr marL="0" marR="0" marT="0" marB="0" anchor="b"/>
                </a:tc>
                <a:extLst>
                  <a:ext uri="{0D108BD9-81ED-4DB2-BD59-A6C34878D82A}">
                    <a16:rowId xmlns:a16="http://schemas.microsoft.com/office/drawing/2014/main" val="4089512131"/>
                  </a:ext>
                </a:extLst>
              </a:tr>
              <a:tr h="161784">
                <a:tc>
                  <a:txBody>
                    <a:bodyPr/>
                    <a:lstStyle/>
                    <a:p>
                      <a:pPr algn="l" fontAlgn="b"/>
                      <a:r>
                        <a:rPr lang="en-CA" sz="1050" u="none" strike="noStrike" dirty="0">
                          <a:effectLst/>
                        </a:rPr>
                        <a:t> VQO Maximum Modify</a:t>
                      </a:r>
                      <a:endParaRPr lang="en-CA" sz="1050" b="0" i="0" u="none" strike="noStrike" dirty="0">
                        <a:solidFill>
                          <a:srgbClr val="000000"/>
                        </a:solidFill>
                        <a:effectLst/>
                        <a:latin typeface="Arial" panose="020B0604020202020204" pitchFamily="34" charset="0"/>
                      </a:endParaRPr>
                    </a:p>
                  </a:txBody>
                  <a:tcPr marL="0" marR="0" marT="0" marB="0" anchor="b"/>
                </a:tc>
                <a:extLst>
                  <a:ext uri="{0D108BD9-81ED-4DB2-BD59-A6C34878D82A}">
                    <a16:rowId xmlns:a16="http://schemas.microsoft.com/office/drawing/2014/main" val="2567478273"/>
                  </a:ext>
                </a:extLst>
              </a:tr>
              <a:tr h="161784">
                <a:tc>
                  <a:txBody>
                    <a:bodyPr/>
                    <a:lstStyle/>
                    <a:p>
                      <a:pPr algn="l" fontAlgn="b"/>
                      <a:r>
                        <a:rPr lang="en-US" sz="1050" u="none" strike="noStrike" dirty="0">
                          <a:effectLst/>
                        </a:rPr>
                        <a:t> Class2 Coast Grizzly Bear Habitat</a:t>
                      </a:r>
                      <a:endParaRPr lang="en-US" sz="1050" b="0" i="0" u="none" strike="noStrike" dirty="0">
                        <a:solidFill>
                          <a:srgbClr val="000000"/>
                        </a:solidFill>
                        <a:effectLst/>
                        <a:latin typeface="Arial" panose="020B0604020202020204" pitchFamily="34" charset="0"/>
                      </a:endParaRPr>
                    </a:p>
                  </a:txBody>
                  <a:tcPr marL="0" marR="0" marT="0" marB="0" anchor="b"/>
                </a:tc>
                <a:extLst>
                  <a:ext uri="{0D108BD9-81ED-4DB2-BD59-A6C34878D82A}">
                    <a16:rowId xmlns:a16="http://schemas.microsoft.com/office/drawing/2014/main" val="3501712702"/>
                  </a:ext>
                </a:extLst>
              </a:tr>
              <a:tr h="161784">
                <a:tc>
                  <a:txBody>
                    <a:bodyPr/>
                    <a:lstStyle/>
                    <a:p>
                      <a:pPr algn="l" fontAlgn="b"/>
                      <a:r>
                        <a:rPr lang="en-CA" sz="1050" u="none" strike="noStrike" dirty="0">
                          <a:effectLst/>
                        </a:rPr>
                        <a:t> Fisheries Sensitive Watersheds</a:t>
                      </a:r>
                      <a:endParaRPr lang="en-CA" sz="1050" b="0" i="0" u="none" strike="noStrike" dirty="0">
                        <a:solidFill>
                          <a:srgbClr val="000000"/>
                        </a:solidFill>
                        <a:effectLst/>
                        <a:latin typeface="Arial" panose="020B0604020202020204" pitchFamily="34" charset="0"/>
                      </a:endParaRPr>
                    </a:p>
                  </a:txBody>
                  <a:tcPr marL="0" marR="0" marT="0" marB="0" anchor="b"/>
                </a:tc>
                <a:extLst>
                  <a:ext uri="{0D108BD9-81ED-4DB2-BD59-A6C34878D82A}">
                    <a16:rowId xmlns:a16="http://schemas.microsoft.com/office/drawing/2014/main" val="1836655388"/>
                  </a:ext>
                </a:extLst>
              </a:tr>
              <a:tr h="161784">
                <a:tc>
                  <a:txBody>
                    <a:bodyPr/>
                    <a:lstStyle/>
                    <a:p>
                      <a:pPr algn="l" fontAlgn="b"/>
                      <a:r>
                        <a:rPr lang="en-US" sz="1050" u="none" strike="noStrike" dirty="0">
                          <a:effectLst/>
                        </a:rPr>
                        <a:t> Important Fisheries Watersheds (Great Bear Rainforest LUO)</a:t>
                      </a:r>
                      <a:endParaRPr lang="en-US" sz="1050" b="0" i="0" u="none" strike="noStrike" dirty="0">
                        <a:solidFill>
                          <a:srgbClr val="000000"/>
                        </a:solidFill>
                        <a:effectLst/>
                        <a:latin typeface="Arial" panose="020B0604020202020204" pitchFamily="34" charset="0"/>
                      </a:endParaRPr>
                    </a:p>
                  </a:txBody>
                  <a:tcPr marL="0" marR="0" marT="0" marB="0" anchor="b"/>
                </a:tc>
                <a:extLst>
                  <a:ext uri="{0D108BD9-81ED-4DB2-BD59-A6C34878D82A}">
                    <a16:rowId xmlns:a16="http://schemas.microsoft.com/office/drawing/2014/main" val="3407042380"/>
                  </a:ext>
                </a:extLst>
              </a:tr>
              <a:tr h="161784">
                <a:tc>
                  <a:txBody>
                    <a:bodyPr/>
                    <a:lstStyle/>
                    <a:p>
                      <a:pPr algn="l" fontAlgn="b"/>
                      <a:r>
                        <a:rPr lang="en-US" sz="1050" u="none" strike="noStrike" dirty="0">
                          <a:effectLst/>
                        </a:rPr>
                        <a:t> GBRO Area (Great Bear Rainforest LUO EBM Areas)</a:t>
                      </a:r>
                      <a:endParaRPr lang="en-US" sz="1050" b="0" i="0" u="none" strike="noStrike" dirty="0">
                        <a:solidFill>
                          <a:srgbClr val="000000"/>
                        </a:solidFill>
                        <a:effectLst/>
                        <a:latin typeface="Arial" panose="020B0604020202020204" pitchFamily="34" charset="0"/>
                      </a:endParaRPr>
                    </a:p>
                  </a:txBody>
                  <a:tcPr marL="0" marR="0" marT="0" marB="0" anchor="b"/>
                </a:tc>
                <a:extLst>
                  <a:ext uri="{0D108BD9-81ED-4DB2-BD59-A6C34878D82A}">
                    <a16:rowId xmlns:a16="http://schemas.microsoft.com/office/drawing/2014/main" val="846214552"/>
                  </a:ext>
                </a:extLst>
              </a:tr>
              <a:tr h="161784">
                <a:tc>
                  <a:txBody>
                    <a:bodyPr/>
                    <a:lstStyle/>
                    <a:p>
                      <a:pPr algn="l" fontAlgn="b"/>
                      <a:r>
                        <a:rPr lang="en-CA" sz="1050" u="none" strike="noStrike" dirty="0">
                          <a:effectLst/>
                        </a:rPr>
                        <a:t> </a:t>
                      </a:r>
                      <a:r>
                        <a:rPr lang="en-CA" sz="1050" b="1" u="none" strike="noStrike" dirty="0" err="1">
                          <a:effectLst/>
                        </a:rPr>
                        <a:t>Atlin-Taku</a:t>
                      </a:r>
                      <a:r>
                        <a:rPr lang="en-CA" sz="1050" b="1" u="none" strike="noStrike" dirty="0">
                          <a:effectLst/>
                        </a:rPr>
                        <a:t> Resource Management Areas</a:t>
                      </a:r>
                      <a:endParaRPr lang="en-CA" sz="1050" b="1" i="0" u="none" strike="noStrike" dirty="0">
                        <a:solidFill>
                          <a:srgbClr val="000000"/>
                        </a:solidFill>
                        <a:effectLst/>
                        <a:latin typeface="Arial" panose="020B0604020202020204" pitchFamily="34" charset="0"/>
                      </a:endParaRPr>
                    </a:p>
                  </a:txBody>
                  <a:tcPr marL="0" marR="0" marT="0" marB="0" anchor="b"/>
                </a:tc>
                <a:extLst>
                  <a:ext uri="{0D108BD9-81ED-4DB2-BD59-A6C34878D82A}">
                    <a16:rowId xmlns:a16="http://schemas.microsoft.com/office/drawing/2014/main" val="1522590449"/>
                  </a:ext>
                </a:extLst>
              </a:tr>
              <a:tr h="167062">
                <a:tc>
                  <a:txBody>
                    <a:bodyPr/>
                    <a:lstStyle/>
                    <a:p>
                      <a:pPr algn="l" fontAlgn="b"/>
                      <a:r>
                        <a:rPr lang="en-CA" sz="1050" u="none" strike="noStrike" dirty="0">
                          <a:effectLst/>
                        </a:rPr>
                        <a:t> </a:t>
                      </a:r>
                      <a:r>
                        <a:rPr lang="en-CA" sz="1050" u="none" strike="noStrike" dirty="0" err="1">
                          <a:effectLst/>
                        </a:rPr>
                        <a:t>Atlin-Taku</a:t>
                      </a:r>
                      <a:r>
                        <a:rPr lang="en-CA" sz="1050" u="none" strike="noStrike" dirty="0">
                          <a:effectLst/>
                        </a:rPr>
                        <a:t> Forest Retention Areas</a:t>
                      </a:r>
                      <a:endParaRPr lang="en-CA" sz="1050" b="0" i="0" u="none" strike="noStrike" dirty="0">
                        <a:solidFill>
                          <a:srgbClr val="000000"/>
                        </a:solidFill>
                        <a:effectLst/>
                        <a:latin typeface="Arial" panose="020B0604020202020204" pitchFamily="34" charset="0"/>
                      </a:endParaRPr>
                    </a:p>
                  </a:txBody>
                  <a:tcPr marL="0" marR="0" marT="0" marB="0" anchor="b"/>
                </a:tc>
                <a:extLst>
                  <a:ext uri="{0D108BD9-81ED-4DB2-BD59-A6C34878D82A}">
                    <a16:rowId xmlns:a16="http://schemas.microsoft.com/office/drawing/2014/main" val="2366219806"/>
                  </a:ext>
                </a:extLst>
              </a:tr>
            </a:tbl>
          </a:graphicData>
        </a:graphic>
      </p:graphicFrame>
      <p:pic>
        <p:nvPicPr>
          <p:cNvPr id="7" name="Picture 6" descr="Chart, bar chart&#10;&#10;Description automatically generated">
            <a:extLst>
              <a:ext uri="{FF2B5EF4-FFF2-40B4-BE49-F238E27FC236}">
                <a16:creationId xmlns:a16="http://schemas.microsoft.com/office/drawing/2014/main" id="{BB5F20CB-49CC-407D-82BF-6C5D8983C36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73366" y="1179912"/>
            <a:ext cx="8518634" cy="5678087"/>
          </a:xfrm>
          <a:prstGeom prst="rect">
            <a:avLst/>
          </a:prstGeom>
        </p:spPr>
      </p:pic>
    </p:spTree>
    <p:extLst>
      <p:ext uri="{BB962C8B-B14F-4D97-AF65-F5344CB8AC3E}">
        <p14:creationId xmlns:p14="http://schemas.microsoft.com/office/powerpoint/2010/main" val="32682654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15071-2861-48DF-84AF-CDB24FB17C2E}"/>
              </a:ext>
            </a:extLst>
          </p:cNvPr>
          <p:cNvSpPr>
            <a:spLocks noGrp="1"/>
          </p:cNvSpPr>
          <p:nvPr>
            <p:ph type="title"/>
          </p:nvPr>
        </p:nvSpPr>
        <p:spPr>
          <a:xfrm>
            <a:off x="230820" y="91220"/>
            <a:ext cx="6059622" cy="876443"/>
          </a:xfrm>
          <a:noFill/>
        </p:spPr>
        <p:txBody>
          <a:bodyPr>
            <a:noAutofit/>
          </a:bodyPr>
          <a:lstStyle/>
          <a:p>
            <a:r>
              <a:rPr lang="en-US" sz="3000" dirty="0"/>
              <a:t>Habitat Disturbance – Central </a:t>
            </a:r>
            <a:r>
              <a:rPr lang="en-US" sz="3000" dirty="0" err="1"/>
              <a:t>Selkirks</a:t>
            </a:r>
            <a:br>
              <a:rPr lang="en-US" sz="3000" dirty="0"/>
            </a:br>
            <a:r>
              <a:rPr lang="en-US" sz="3000" dirty="0" err="1"/>
              <a:t>Cutblocks</a:t>
            </a:r>
            <a:r>
              <a:rPr lang="en-US" sz="3000" dirty="0"/>
              <a:t>, Wildfires &amp; Pests</a:t>
            </a:r>
          </a:p>
        </p:txBody>
      </p:sp>
      <p:pic>
        <p:nvPicPr>
          <p:cNvPr id="7" name="Picture 6" descr="Map&#10;&#10;Description automatically generated">
            <a:extLst>
              <a:ext uri="{FF2B5EF4-FFF2-40B4-BE49-F238E27FC236}">
                <a16:creationId xmlns:a16="http://schemas.microsoft.com/office/drawing/2014/main" id="{7362D32F-CABB-49F6-AE38-F367FAD76CF7}"/>
              </a:ext>
            </a:extLst>
          </p:cNvPr>
          <p:cNvPicPr>
            <a:picLocks noChangeAspect="1"/>
          </p:cNvPicPr>
          <p:nvPr/>
        </p:nvPicPr>
        <p:blipFill rotWithShape="1">
          <a:blip r:embed="rId3">
            <a:extLst>
              <a:ext uri="{28A0092B-C50C-407E-A947-70E740481C1C}">
                <a14:useLocalDpi xmlns:a14="http://schemas.microsoft.com/office/drawing/2010/main" val="0"/>
              </a:ext>
            </a:extLst>
          </a:blip>
          <a:srcRect b="6666"/>
          <a:stretch/>
        </p:blipFill>
        <p:spPr>
          <a:xfrm>
            <a:off x="6471056" y="-52003"/>
            <a:ext cx="5720944" cy="6910003"/>
          </a:xfrm>
          <a:prstGeom prst="rect">
            <a:avLst/>
          </a:prstGeom>
        </p:spPr>
      </p:pic>
      <p:pic>
        <p:nvPicPr>
          <p:cNvPr id="11" name="Picture 10" descr="Chart&#10;&#10;Description automatically generated">
            <a:extLst>
              <a:ext uri="{FF2B5EF4-FFF2-40B4-BE49-F238E27FC236}">
                <a16:creationId xmlns:a16="http://schemas.microsoft.com/office/drawing/2014/main" id="{AECBBEDE-D76E-4A7A-96E7-9A0EF9B5B99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100316"/>
            <a:ext cx="6477013" cy="5757684"/>
          </a:xfrm>
          <a:prstGeom prst="rect">
            <a:avLst/>
          </a:prstGeom>
        </p:spPr>
      </p:pic>
    </p:spTree>
    <p:extLst>
      <p:ext uri="{BB962C8B-B14F-4D97-AF65-F5344CB8AC3E}">
        <p14:creationId xmlns:p14="http://schemas.microsoft.com/office/powerpoint/2010/main" val="26735784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15071-2861-48DF-84AF-CDB24FB17C2E}"/>
              </a:ext>
            </a:extLst>
          </p:cNvPr>
          <p:cNvSpPr>
            <a:spLocks noGrp="1"/>
          </p:cNvSpPr>
          <p:nvPr>
            <p:ph type="title"/>
          </p:nvPr>
        </p:nvSpPr>
        <p:spPr>
          <a:xfrm>
            <a:off x="360000" y="180000"/>
            <a:ext cx="11358880" cy="716543"/>
          </a:xfrm>
          <a:noFill/>
        </p:spPr>
        <p:txBody>
          <a:bodyPr>
            <a:noAutofit/>
          </a:bodyPr>
          <a:lstStyle/>
          <a:p>
            <a:r>
              <a:rPr lang="en-US" sz="3000" dirty="0"/>
              <a:t>Habitat Disturbance (%)</a:t>
            </a:r>
          </a:p>
        </p:txBody>
      </p:sp>
      <p:pic>
        <p:nvPicPr>
          <p:cNvPr id="8" name="Picture 7" descr="Chart, bar chart&#10;&#10;Description automatically generated">
            <a:extLst>
              <a:ext uri="{FF2B5EF4-FFF2-40B4-BE49-F238E27FC236}">
                <a16:creationId xmlns:a16="http://schemas.microsoft.com/office/drawing/2014/main" id="{725DFDF2-6005-4755-8546-013872DFF0F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97829" y="-70560"/>
            <a:ext cx="7794171" cy="6928560"/>
          </a:xfrm>
          <a:prstGeom prst="rect">
            <a:avLst/>
          </a:prstGeom>
        </p:spPr>
      </p:pic>
      <p:sp>
        <p:nvSpPr>
          <p:cNvPr id="9" name="TextBox 8">
            <a:extLst>
              <a:ext uri="{FF2B5EF4-FFF2-40B4-BE49-F238E27FC236}">
                <a16:creationId xmlns:a16="http://schemas.microsoft.com/office/drawing/2014/main" id="{671ED282-7F15-4FA2-AAD7-36480BF36438}"/>
              </a:ext>
            </a:extLst>
          </p:cNvPr>
          <p:cNvSpPr txBox="1"/>
          <p:nvPr/>
        </p:nvSpPr>
        <p:spPr>
          <a:xfrm>
            <a:off x="520337" y="1676933"/>
            <a:ext cx="3442064" cy="3857466"/>
          </a:xfrm>
          <a:prstGeom prst="rect">
            <a:avLst/>
          </a:prstGeom>
          <a:noFill/>
          <a:ln>
            <a:noFill/>
          </a:ln>
        </p:spPr>
        <p:txBody>
          <a:bodyPr wrap="square" rtlCol="0">
            <a:spAutoFit/>
          </a:bodyPr>
          <a:lstStyle/>
          <a:p>
            <a:pPr>
              <a:lnSpc>
                <a:spcPct val="114000"/>
              </a:lnSpc>
            </a:pPr>
            <a:r>
              <a:rPr lang="en-US" sz="2400" dirty="0"/>
              <a:t>Cumulative levels of disturbance for all four herds.</a:t>
            </a:r>
          </a:p>
          <a:p>
            <a:pPr>
              <a:lnSpc>
                <a:spcPct val="114000"/>
              </a:lnSpc>
            </a:pPr>
            <a:endParaRPr lang="en-US" sz="2400" dirty="0"/>
          </a:p>
          <a:p>
            <a:pPr>
              <a:lnSpc>
                <a:spcPct val="114000"/>
              </a:lnSpc>
            </a:pPr>
            <a:r>
              <a:rPr lang="en-US" sz="2400" dirty="0"/>
              <a:t>*The area of focus for additional protections in CORE is the </a:t>
            </a:r>
            <a:r>
              <a:rPr lang="en-US" sz="2400" b="1" dirty="0"/>
              <a:t>unprotected</a:t>
            </a:r>
            <a:r>
              <a:rPr lang="en-US" sz="2400" dirty="0"/>
              <a:t>, </a:t>
            </a:r>
            <a:r>
              <a:rPr lang="en-US" sz="2400" b="1" dirty="0"/>
              <a:t>undisturbed</a:t>
            </a:r>
            <a:r>
              <a:rPr lang="en-US" sz="2400" dirty="0"/>
              <a:t> areas (in yellow)</a:t>
            </a:r>
          </a:p>
        </p:txBody>
      </p:sp>
      <p:sp>
        <p:nvSpPr>
          <p:cNvPr id="10" name="TextBox 9">
            <a:extLst>
              <a:ext uri="{FF2B5EF4-FFF2-40B4-BE49-F238E27FC236}">
                <a16:creationId xmlns:a16="http://schemas.microsoft.com/office/drawing/2014/main" id="{6D170335-CC79-48F0-ABC0-8D21E0BA3126}"/>
              </a:ext>
            </a:extLst>
          </p:cNvPr>
          <p:cNvSpPr txBox="1"/>
          <p:nvPr/>
        </p:nvSpPr>
        <p:spPr>
          <a:xfrm>
            <a:off x="8854422" y="1731363"/>
            <a:ext cx="350521" cy="621773"/>
          </a:xfrm>
          <a:prstGeom prst="rect">
            <a:avLst/>
          </a:prstGeom>
          <a:noFill/>
          <a:ln>
            <a:noFill/>
          </a:ln>
        </p:spPr>
        <p:txBody>
          <a:bodyPr wrap="square" rtlCol="0">
            <a:spAutoFit/>
          </a:bodyPr>
          <a:lstStyle/>
          <a:p>
            <a:pPr>
              <a:lnSpc>
                <a:spcPct val="114000"/>
              </a:lnSpc>
            </a:pPr>
            <a:r>
              <a:rPr lang="en-US" sz="3200" b="1" dirty="0"/>
              <a:t>*</a:t>
            </a:r>
            <a:endParaRPr lang="en-US" sz="3200" dirty="0"/>
          </a:p>
        </p:txBody>
      </p:sp>
      <p:sp>
        <p:nvSpPr>
          <p:cNvPr id="11" name="TextBox 10">
            <a:extLst>
              <a:ext uri="{FF2B5EF4-FFF2-40B4-BE49-F238E27FC236}">
                <a16:creationId xmlns:a16="http://schemas.microsoft.com/office/drawing/2014/main" id="{3BD46F12-13E7-4DBA-8862-DE34DE7D5BDE}"/>
              </a:ext>
            </a:extLst>
          </p:cNvPr>
          <p:cNvSpPr txBox="1"/>
          <p:nvPr/>
        </p:nvSpPr>
        <p:spPr>
          <a:xfrm>
            <a:off x="9702424" y="1147103"/>
            <a:ext cx="350521" cy="621773"/>
          </a:xfrm>
          <a:prstGeom prst="rect">
            <a:avLst/>
          </a:prstGeom>
          <a:noFill/>
          <a:ln>
            <a:noFill/>
          </a:ln>
        </p:spPr>
        <p:txBody>
          <a:bodyPr wrap="square" rtlCol="0">
            <a:spAutoFit/>
          </a:bodyPr>
          <a:lstStyle/>
          <a:p>
            <a:pPr>
              <a:lnSpc>
                <a:spcPct val="114000"/>
              </a:lnSpc>
            </a:pPr>
            <a:r>
              <a:rPr lang="en-US" sz="3200" b="1" dirty="0"/>
              <a:t>*</a:t>
            </a:r>
            <a:endParaRPr lang="en-US" sz="3200" dirty="0"/>
          </a:p>
        </p:txBody>
      </p:sp>
    </p:spTree>
    <p:extLst>
      <p:ext uri="{BB962C8B-B14F-4D97-AF65-F5344CB8AC3E}">
        <p14:creationId xmlns:p14="http://schemas.microsoft.com/office/powerpoint/2010/main" val="40079075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15071-2861-48DF-84AF-CDB24FB17C2E}"/>
              </a:ext>
            </a:extLst>
          </p:cNvPr>
          <p:cNvSpPr>
            <a:spLocks noGrp="1"/>
          </p:cNvSpPr>
          <p:nvPr>
            <p:ph type="title"/>
          </p:nvPr>
        </p:nvSpPr>
        <p:spPr>
          <a:xfrm>
            <a:off x="360000" y="132110"/>
            <a:ext cx="4547560" cy="874569"/>
          </a:xfrm>
          <a:noFill/>
        </p:spPr>
        <p:txBody>
          <a:bodyPr>
            <a:noAutofit/>
          </a:bodyPr>
          <a:lstStyle/>
          <a:p>
            <a:r>
              <a:rPr lang="en-US" sz="2800" dirty="0"/>
              <a:t>Criteria for Prioritizing Habitat for Additional Protection</a:t>
            </a:r>
            <a:endParaRPr lang="en-CA" sz="2800" dirty="0"/>
          </a:p>
        </p:txBody>
      </p:sp>
      <p:sp>
        <p:nvSpPr>
          <p:cNvPr id="6" name="TextBox 5">
            <a:extLst>
              <a:ext uri="{FF2B5EF4-FFF2-40B4-BE49-F238E27FC236}">
                <a16:creationId xmlns:a16="http://schemas.microsoft.com/office/drawing/2014/main" id="{987D2A1B-F9AD-4875-B1C8-F11F6F4B9D26}"/>
              </a:ext>
            </a:extLst>
          </p:cNvPr>
          <p:cNvSpPr txBox="1"/>
          <p:nvPr/>
        </p:nvSpPr>
        <p:spPr>
          <a:xfrm>
            <a:off x="487679" y="1578961"/>
            <a:ext cx="4292201" cy="3455048"/>
          </a:xfrm>
          <a:prstGeom prst="rect">
            <a:avLst/>
          </a:prstGeom>
          <a:noFill/>
          <a:ln>
            <a:noFill/>
          </a:ln>
        </p:spPr>
        <p:txBody>
          <a:bodyPr wrap="square" rtlCol="0">
            <a:spAutoFit/>
          </a:bodyPr>
          <a:lstStyle/>
          <a:p>
            <a:pPr>
              <a:lnSpc>
                <a:spcPct val="114000"/>
              </a:lnSpc>
            </a:pPr>
            <a:r>
              <a:rPr lang="en-US" b="1" dirty="0"/>
              <a:t>CORE habitat:</a:t>
            </a:r>
          </a:p>
          <a:p>
            <a:pPr marL="342900" indent="-250825">
              <a:lnSpc>
                <a:spcPct val="114000"/>
              </a:lnSpc>
              <a:spcBef>
                <a:spcPts val="600"/>
              </a:spcBef>
              <a:buFont typeface="+mj-lt"/>
              <a:buAutoNum type="arabicPeriod"/>
            </a:pPr>
            <a:r>
              <a:rPr lang="en-US" dirty="0"/>
              <a:t>Undisturbed</a:t>
            </a:r>
          </a:p>
          <a:p>
            <a:pPr marL="342900" indent="-250825">
              <a:lnSpc>
                <a:spcPct val="114000"/>
              </a:lnSpc>
              <a:spcBef>
                <a:spcPts val="600"/>
              </a:spcBef>
              <a:buFont typeface="+mj-lt"/>
              <a:buAutoNum type="arabicPeriod"/>
            </a:pPr>
            <a:r>
              <a:rPr lang="en-US" dirty="0"/>
              <a:t>Forested</a:t>
            </a:r>
          </a:p>
          <a:p>
            <a:pPr marL="342900" indent="-250825">
              <a:lnSpc>
                <a:spcPct val="114000"/>
              </a:lnSpc>
              <a:spcBef>
                <a:spcPts val="600"/>
              </a:spcBef>
              <a:buFont typeface="+mj-lt"/>
              <a:buAutoNum type="arabicPeriod"/>
            </a:pPr>
            <a:r>
              <a:rPr lang="en-US" dirty="0"/>
              <a:t>&gt;100yrs to protect existing habitat</a:t>
            </a:r>
          </a:p>
          <a:p>
            <a:pPr marL="342900" indent="-250825">
              <a:lnSpc>
                <a:spcPct val="114000"/>
              </a:lnSpc>
              <a:spcBef>
                <a:spcPts val="600"/>
              </a:spcBef>
              <a:buFont typeface="+mj-lt"/>
              <a:buAutoNum type="arabicPeriod"/>
            </a:pPr>
            <a:r>
              <a:rPr lang="en-US" dirty="0"/>
              <a:t>&gt;80 years old to protect recruitment habitat</a:t>
            </a:r>
          </a:p>
          <a:p>
            <a:pPr marL="342900" indent="-250825">
              <a:lnSpc>
                <a:spcPct val="114000"/>
              </a:lnSpc>
              <a:spcBef>
                <a:spcPts val="600"/>
              </a:spcBef>
              <a:buFont typeface="+mj-lt"/>
              <a:buAutoNum type="arabicPeriod"/>
            </a:pPr>
            <a:r>
              <a:rPr lang="en-US" dirty="0"/>
              <a:t>Unprotected or </a:t>
            </a:r>
            <a:r>
              <a:rPr lang="en-US" i="1" dirty="0"/>
              <a:t>insufficient</a:t>
            </a:r>
            <a:r>
              <a:rPr lang="en-US" dirty="0"/>
              <a:t> protection</a:t>
            </a:r>
          </a:p>
          <a:p>
            <a:pPr marL="342900" indent="-250825">
              <a:lnSpc>
                <a:spcPct val="114000"/>
              </a:lnSpc>
              <a:spcBef>
                <a:spcPts val="600"/>
              </a:spcBef>
              <a:buFont typeface="+mj-lt"/>
              <a:buAutoNum type="arabicPeriod"/>
            </a:pPr>
            <a:r>
              <a:rPr lang="en-US" dirty="0"/>
              <a:t>&lt;60% slope</a:t>
            </a:r>
          </a:p>
          <a:p>
            <a:pPr marL="342900" indent="-250825">
              <a:lnSpc>
                <a:spcPct val="114000"/>
              </a:lnSpc>
              <a:spcBef>
                <a:spcPts val="600"/>
              </a:spcBef>
              <a:buFont typeface="+mj-lt"/>
              <a:buAutoNum type="arabicPeriod"/>
            </a:pPr>
            <a:r>
              <a:rPr lang="en-US" dirty="0"/>
              <a:t>Buffered to minimize patchiness</a:t>
            </a:r>
          </a:p>
        </p:txBody>
      </p:sp>
      <p:pic>
        <p:nvPicPr>
          <p:cNvPr id="8" name="Picture 7">
            <a:extLst>
              <a:ext uri="{FF2B5EF4-FFF2-40B4-BE49-F238E27FC236}">
                <a16:creationId xmlns:a16="http://schemas.microsoft.com/office/drawing/2014/main" id="{5EFC69A8-DB04-428C-94E5-3AA9A24F3E72}"/>
              </a:ext>
            </a:extLst>
          </p:cNvPr>
          <p:cNvPicPr>
            <a:picLocks noChangeAspect="1"/>
          </p:cNvPicPr>
          <p:nvPr/>
        </p:nvPicPr>
        <p:blipFill rotWithShape="1">
          <a:blip r:embed="rId3"/>
          <a:srcRect l="66931" t="26984" r="15931" b="23803"/>
          <a:stretch/>
        </p:blipFill>
        <p:spPr>
          <a:xfrm>
            <a:off x="5181600" y="-73381"/>
            <a:ext cx="6986016" cy="6268834"/>
          </a:xfrm>
          <a:prstGeom prst="rect">
            <a:avLst/>
          </a:prstGeom>
          <a:ln>
            <a:solidFill>
              <a:schemeClr val="tx1">
                <a:lumMod val="60000"/>
                <a:lumOff val="40000"/>
              </a:schemeClr>
            </a:solidFill>
          </a:ln>
        </p:spPr>
      </p:pic>
      <p:grpSp>
        <p:nvGrpSpPr>
          <p:cNvPr id="18" name="Group 17">
            <a:extLst>
              <a:ext uri="{FF2B5EF4-FFF2-40B4-BE49-F238E27FC236}">
                <a16:creationId xmlns:a16="http://schemas.microsoft.com/office/drawing/2014/main" id="{A66A2B40-9D35-408F-89DE-D411DF671000}"/>
              </a:ext>
            </a:extLst>
          </p:cNvPr>
          <p:cNvGrpSpPr/>
          <p:nvPr/>
        </p:nvGrpSpPr>
        <p:grpSpPr>
          <a:xfrm>
            <a:off x="9722828" y="4739377"/>
            <a:ext cx="2625389" cy="1456076"/>
            <a:chOff x="9714439" y="4377427"/>
            <a:chExt cx="2625389" cy="1456076"/>
          </a:xfrm>
        </p:grpSpPr>
        <p:sp>
          <p:nvSpPr>
            <p:cNvPr id="12" name="Rectangle 11">
              <a:extLst>
                <a:ext uri="{FF2B5EF4-FFF2-40B4-BE49-F238E27FC236}">
                  <a16:creationId xmlns:a16="http://schemas.microsoft.com/office/drawing/2014/main" id="{FF611CC3-5508-470C-AD76-E6E2F893BB92}"/>
                </a:ext>
              </a:extLst>
            </p:cNvPr>
            <p:cNvSpPr/>
            <p:nvPr/>
          </p:nvSpPr>
          <p:spPr>
            <a:xfrm>
              <a:off x="9714439" y="4377427"/>
              <a:ext cx="2453558" cy="1456076"/>
            </a:xfrm>
            <a:prstGeom prst="rect">
              <a:avLst/>
            </a:prstGeom>
            <a:solidFill>
              <a:schemeClr val="bg1"/>
            </a:solidFill>
            <a:ln w="9525">
              <a:solidFill>
                <a:schemeClr val="tx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TextBox 12">
              <a:extLst>
                <a:ext uri="{FF2B5EF4-FFF2-40B4-BE49-F238E27FC236}">
                  <a16:creationId xmlns:a16="http://schemas.microsoft.com/office/drawing/2014/main" id="{BF26D079-FF06-47AF-B8AE-C98E0C0D5CF3}"/>
                </a:ext>
              </a:extLst>
            </p:cNvPr>
            <p:cNvSpPr txBox="1"/>
            <p:nvPr/>
          </p:nvSpPr>
          <p:spPr bwMode="auto">
            <a:xfrm>
              <a:off x="9723963" y="4386952"/>
              <a:ext cx="2615865" cy="1446550"/>
            </a:xfrm>
            <a:prstGeom prst="rect">
              <a:avLst/>
            </a:prstGeom>
            <a:noFill/>
            <a:ln w="9525">
              <a:noFill/>
              <a:miter lim="800000"/>
              <a:headEnd/>
              <a:tailEnd/>
            </a:ln>
          </p:spPr>
          <p:txBody>
            <a:bodyPr wrap="square" rtlCol="0">
              <a:spAutoFit/>
            </a:bodyPr>
            <a:lstStyle/>
            <a:p>
              <a:pPr>
                <a:spcBef>
                  <a:spcPct val="50000"/>
                </a:spcBef>
              </a:pPr>
              <a:r>
                <a:rPr lang="en-CA" sz="1600" b="1" dirty="0">
                  <a:solidFill>
                    <a:schemeClr val="tx1"/>
                  </a:solidFill>
                </a:rPr>
                <a:t>Legend</a:t>
              </a:r>
            </a:p>
            <a:p>
              <a:pPr>
                <a:spcBef>
                  <a:spcPct val="50000"/>
                </a:spcBef>
              </a:pPr>
              <a:r>
                <a:rPr lang="en-CA" sz="1600" dirty="0">
                  <a:solidFill>
                    <a:schemeClr val="tx1"/>
                  </a:solidFill>
                </a:rPr>
                <a:t>        3a. Old Forest</a:t>
              </a:r>
            </a:p>
            <a:p>
              <a:pPr>
                <a:spcBef>
                  <a:spcPct val="50000"/>
                </a:spcBef>
              </a:pPr>
              <a:r>
                <a:rPr lang="en-CA" sz="1600" dirty="0"/>
                <a:t>        3a. Recruitment Forest</a:t>
              </a:r>
            </a:p>
            <a:p>
              <a:pPr>
                <a:spcBef>
                  <a:spcPct val="50000"/>
                </a:spcBef>
              </a:pPr>
              <a:r>
                <a:rPr lang="en-CA" sz="1600" dirty="0">
                  <a:solidFill>
                    <a:schemeClr val="tx1"/>
                  </a:solidFill>
                </a:rPr>
                <a:t>        3b. Buffer</a:t>
              </a:r>
            </a:p>
          </p:txBody>
        </p:sp>
        <p:sp>
          <p:nvSpPr>
            <p:cNvPr id="14" name="Rectangle 13">
              <a:extLst>
                <a:ext uri="{FF2B5EF4-FFF2-40B4-BE49-F238E27FC236}">
                  <a16:creationId xmlns:a16="http://schemas.microsoft.com/office/drawing/2014/main" id="{603D69EB-1BD2-48D2-9C3D-F2596EE019E7}"/>
                </a:ext>
              </a:extLst>
            </p:cNvPr>
            <p:cNvSpPr/>
            <p:nvPr/>
          </p:nvSpPr>
          <p:spPr>
            <a:xfrm>
              <a:off x="9769937" y="4818138"/>
              <a:ext cx="356616" cy="201168"/>
            </a:xfrm>
            <a:prstGeom prst="rect">
              <a:avLst/>
            </a:prstGeom>
            <a:solidFill>
              <a:srgbClr val="F6CCFD"/>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Rectangle 14">
              <a:extLst>
                <a:ext uri="{FF2B5EF4-FFF2-40B4-BE49-F238E27FC236}">
                  <a16:creationId xmlns:a16="http://schemas.microsoft.com/office/drawing/2014/main" id="{4EFD68E7-2156-495F-B52D-DDCEB6DF5D99}"/>
                </a:ext>
              </a:extLst>
            </p:cNvPr>
            <p:cNvSpPr/>
            <p:nvPr/>
          </p:nvSpPr>
          <p:spPr>
            <a:xfrm>
              <a:off x="9769937" y="5183897"/>
              <a:ext cx="356616" cy="201168"/>
            </a:xfrm>
            <a:prstGeom prst="rect">
              <a:avLst/>
            </a:prstGeom>
            <a:solidFill>
              <a:srgbClr val="FCECBD"/>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a:extLst>
                <a:ext uri="{FF2B5EF4-FFF2-40B4-BE49-F238E27FC236}">
                  <a16:creationId xmlns:a16="http://schemas.microsoft.com/office/drawing/2014/main" id="{ADC59E32-7889-4E14-89F4-609D7A79D4E2}"/>
                </a:ext>
              </a:extLst>
            </p:cNvPr>
            <p:cNvSpPr/>
            <p:nvPr/>
          </p:nvSpPr>
          <p:spPr>
            <a:xfrm>
              <a:off x="9769937" y="5549656"/>
              <a:ext cx="356616" cy="201168"/>
            </a:xfrm>
            <a:prstGeom prst="rect">
              <a:avLst/>
            </a:prstGeom>
            <a:solidFill>
              <a:srgbClr val="FCD8BF"/>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sp>
        <p:nvSpPr>
          <p:cNvPr id="19" name="TextBox 18">
            <a:extLst>
              <a:ext uri="{FF2B5EF4-FFF2-40B4-BE49-F238E27FC236}">
                <a16:creationId xmlns:a16="http://schemas.microsoft.com/office/drawing/2014/main" id="{6CD57EB9-1A88-4487-938C-922F1C8A46C5}"/>
              </a:ext>
            </a:extLst>
          </p:cNvPr>
          <p:cNvSpPr txBox="1"/>
          <p:nvPr/>
        </p:nvSpPr>
        <p:spPr>
          <a:xfrm>
            <a:off x="5111411" y="6195452"/>
            <a:ext cx="4292201" cy="390107"/>
          </a:xfrm>
          <a:prstGeom prst="rect">
            <a:avLst/>
          </a:prstGeom>
          <a:noFill/>
          <a:ln>
            <a:noFill/>
          </a:ln>
        </p:spPr>
        <p:txBody>
          <a:bodyPr wrap="square" rtlCol="0">
            <a:spAutoFit/>
          </a:bodyPr>
          <a:lstStyle/>
          <a:p>
            <a:pPr>
              <a:lnSpc>
                <a:spcPct val="114000"/>
              </a:lnSpc>
            </a:pPr>
            <a:r>
              <a:rPr lang="en-US" i="1" dirty="0"/>
              <a:t>example area</a:t>
            </a:r>
          </a:p>
        </p:txBody>
      </p:sp>
    </p:spTree>
    <p:extLst>
      <p:ext uri="{BB962C8B-B14F-4D97-AF65-F5344CB8AC3E}">
        <p14:creationId xmlns:p14="http://schemas.microsoft.com/office/powerpoint/2010/main" val="9987311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3862FF86-AAEF-4CD2-A68F-FD400C74E4DB}"/>
              </a:ext>
            </a:extLst>
          </p:cNvPr>
          <p:cNvSpPr txBox="1"/>
          <p:nvPr/>
        </p:nvSpPr>
        <p:spPr>
          <a:xfrm>
            <a:off x="141028" y="275823"/>
            <a:ext cx="9901606" cy="523220"/>
          </a:xfrm>
          <a:prstGeom prst="rect">
            <a:avLst/>
          </a:prstGeom>
          <a:noFill/>
        </p:spPr>
        <p:txBody>
          <a:bodyPr wrap="square" rtlCol="0">
            <a:spAutoFit/>
          </a:bodyPr>
          <a:lstStyle/>
          <a:p>
            <a:r>
              <a:rPr lang="en-CA" sz="2800" b="1" dirty="0">
                <a:solidFill>
                  <a:schemeClr val="bg1"/>
                </a:solidFill>
              </a:rPr>
              <a:t>BC Caribou Science Team Prioritizations</a:t>
            </a:r>
          </a:p>
        </p:txBody>
      </p:sp>
      <p:sp>
        <p:nvSpPr>
          <p:cNvPr id="7" name="TextBox 6">
            <a:extLst>
              <a:ext uri="{FF2B5EF4-FFF2-40B4-BE49-F238E27FC236}">
                <a16:creationId xmlns:a16="http://schemas.microsoft.com/office/drawing/2014/main" id="{C196AED4-F1DB-4495-8C6A-D15696828D3E}"/>
              </a:ext>
            </a:extLst>
          </p:cNvPr>
          <p:cNvSpPr txBox="1"/>
          <p:nvPr/>
        </p:nvSpPr>
        <p:spPr>
          <a:xfrm>
            <a:off x="141027" y="799043"/>
            <a:ext cx="6306721" cy="5539978"/>
          </a:xfrm>
          <a:prstGeom prst="rect">
            <a:avLst/>
          </a:prstGeom>
          <a:noFill/>
        </p:spPr>
        <p:txBody>
          <a:bodyPr wrap="square" rtlCol="0">
            <a:spAutoFit/>
          </a:bodyPr>
          <a:lstStyle/>
          <a:p>
            <a:endParaRPr lang="en-CA" sz="2800" b="1" i="1" dirty="0">
              <a:solidFill>
                <a:schemeClr val="bg1"/>
              </a:solidFill>
            </a:endParaRPr>
          </a:p>
          <a:p>
            <a:endParaRPr lang="en-CA" sz="2400" dirty="0"/>
          </a:p>
          <a:p>
            <a:r>
              <a:rPr lang="en-CA" sz="2400" dirty="0"/>
              <a:t>Criteria for prioritizing (High/Medium/Low) where additional protections would be most effective:</a:t>
            </a:r>
          </a:p>
          <a:p>
            <a:endParaRPr lang="en-CA" sz="1400" dirty="0"/>
          </a:p>
          <a:p>
            <a:pPr marL="342900" indent="-342900">
              <a:buFont typeface="Arial" panose="020B0604020202020204" pitchFamily="34" charset="0"/>
              <a:buChar char="•"/>
            </a:pPr>
            <a:r>
              <a:rPr lang="en-US" sz="2400" dirty="0"/>
              <a:t>Level of habitat use determined by current and historic telemetry locations </a:t>
            </a:r>
          </a:p>
          <a:p>
            <a:pPr marL="342900" indent="-342900">
              <a:buFont typeface="Arial" panose="020B0604020202020204" pitchFamily="34" charset="0"/>
              <a:buChar char="•"/>
            </a:pPr>
            <a:r>
              <a:rPr lang="en-US" sz="2400" dirty="0"/>
              <a:t>Level of existing disturbance (esp. fire, pests and </a:t>
            </a:r>
            <a:r>
              <a:rPr lang="en-US" sz="2400" dirty="0" err="1"/>
              <a:t>cutblocks</a:t>
            </a:r>
            <a:r>
              <a:rPr lang="en-US" sz="2400" dirty="0"/>
              <a:t>), and potential for restoration or recovery</a:t>
            </a:r>
          </a:p>
          <a:p>
            <a:pPr marL="342900" indent="-342900">
              <a:buFont typeface="Arial" panose="020B0604020202020204" pitchFamily="34" charset="0"/>
              <a:buChar char="•"/>
            </a:pPr>
            <a:r>
              <a:rPr lang="en-US" sz="2400" dirty="0"/>
              <a:t>Habitat suitability as determined through models</a:t>
            </a:r>
          </a:p>
          <a:p>
            <a:pPr marL="342900" indent="-342900">
              <a:buFont typeface="Arial" panose="020B0604020202020204" pitchFamily="34" charset="0"/>
              <a:buChar char="•"/>
            </a:pPr>
            <a:r>
              <a:rPr lang="en-US" sz="2400" dirty="0"/>
              <a:t>Connectivity to allow for immigration &amp; emigration</a:t>
            </a:r>
            <a:endParaRPr lang="en-US" sz="2000" dirty="0"/>
          </a:p>
        </p:txBody>
      </p:sp>
      <p:pic>
        <p:nvPicPr>
          <p:cNvPr id="3" name="Picture 2" descr="Map&#10;&#10;Description automatically generated">
            <a:extLst>
              <a:ext uri="{FF2B5EF4-FFF2-40B4-BE49-F238E27FC236}">
                <a16:creationId xmlns:a16="http://schemas.microsoft.com/office/drawing/2014/main" id="{C1B41D32-CADE-47D9-BF18-07AAA7F41A03}"/>
              </a:ext>
            </a:extLst>
          </p:cNvPr>
          <p:cNvPicPr>
            <a:picLocks noChangeAspect="1"/>
          </p:cNvPicPr>
          <p:nvPr/>
        </p:nvPicPr>
        <p:blipFill rotWithShape="1">
          <a:blip r:embed="rId3">
            <a:extLst>
              <a:ext uri="{28A0092B-C50C-407E-A947-70E740481C1C}">
                <a14:useLocalDpi xmlns:a14="http://schemas.microsoft.com/office/drawing/2010/main" val="0"/>
              </a:ext>
            </a:extLst>
          </a:blip>
          <a:srcRect b="6897"/>
          <a:stretch/>
        </p:blipFill>
        <p:spPr>
          <a:xfrm>
            <a:off x="6447749" y="-63064"/>
            <a:ext cx="5744251" cy="6921064"/>
          </a:xfrm>
          <a:prstGeom prst="rect">
            <a:avLst/>
          </a:prstGeom>
        </p:spPr>
      </p:pic>
    </p:spTree>
    <p:extLst>
      <p:ext uri="{BB962C8B-B14F-4D97-AF65-F5344CB8AC3E}">
        <p14:creationId xmlns:p14="http://schemas.microsoft.com/office/powerpoint/2010/main" val="35395119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19">
            <a:extLst>
              <a:ext uri="{FF2B5EF4-FFF2-40B4-BE49-F238E27FC236}">
                <a16:creationId xmlns:a16="http://schemas.microsoft.com/office/drawing/2014/main" id="{487DDC63-7CBB-4976-BA16-F05114B9A15F}"/>
              </a:ext>
            </a:extLst>
          </p:cNvPr>
          <p:cNvSpPr txBox="1"/>
          <p:nvPr/>
        </p:nvSpPr>
        <p:spPr>
          <a:xfrm>
            <a:off x="508784" y="2512121"/>
            <a:ext cx="5249760" cy="2800767"/>
          </a:xfrm>
          <a:prstGeom prst="rect">
            <a:avLst/>
          </a:prstGeom>
          <a:noFill/>
        </p:spPr>
        <p:txBody>
          <a:bodyPr wrap="square" rtlCol="0">
            <a:spAutoFit/>
          </a:bodyPr>
          <a:lstStyle/>
          <a:p>
            <a:pPr algn="ctr"/>
            <a:r>
              <a:rPr lang="en-CA" sz="3200" b="1" dirty="0">
                <a:solidFill>
                  <a:schemeClr val="tx2"/>
                </a:solidFill>
              </a:rPr>
              <a:t>Telemetry Movement Lines </a:t>
            </a:r>
          </a:p>
          <a:p>
            <a:pPr algn="ctr"/>
            <a:endParaRPr lang="en-CA" sz="3200" b="1" dirty="0">
              <a:solidFill>
                <a:schemeClr val="tx2"/>
              </a:solidFill>
            </a:endParaRPr>
          </a:p>
          <a:p>
            <a:pPr algn="ctr"/>
            <a:r>
              <a:rPr lang="en-CA" sz="2800" dirty="0">
                <a:solidFill>
                  <a:schemeClr val="tx2"/>
                </a:solidFill>
              </a:rPr>
              <a:t>Central </a:t>
            </a:r>
            <a:r>
              <a:rPr lang="en-CA" sz="2800" dirty="0" err="1">
                <a:solidFill>
                  <a:schemeClr val="tx2"/>
                </a:solidFill>
              </a:rPr>
              <a:t>Selkirks</a:t>
            </a:r>
            <a:endParaRPr lang="en-CA" sz="2800" dirty="0">
              <a:solidFill>
                <a:schemeClr val="tx2"/>
              </a:solidFill>
            </a:endParaRPr>
          </a:p>
          <a:p>
            <a:pPr algn="ctr"/>
            <a:endParaRPr lang="en-CA" sz="2800" dirty="0">
              <a:solidFill>
                <a:schemeClr val="tx2"/>
              </a:solidFill>
            </a:endParaRPr>
          </a:p>
          <a:p>
            <a:pPr algn="ctr"/>
            <a:r>
              <a:rPr lang="en-CA" sz="2800" dirty="0">
                <a:solidFill>
                  <a:schemeClr val="tx2"/>
                </a:solidFill>
              </a:rPr>
              <a:t>12-15 collared caribou, </a:t>
            </a:r>
          </a:p>
          <a:p>
            <a:pPr algn="ctr"/>
            <a:r>
              <a:rPr lang="en-CA" sz="2800" dirty="0">
                <a:solidFill>
                  <a:schemeClr val="tx2"/>
                </a:solidFill>
              </a:rPr>
              <a:t>March 2017 to August 2020</a:t>
            </a:r>
          </a:p>
        </p:txBody>
      </p:sp>
      <p:pic>
        <p:nvPicPr>
          <p:cNvPr id="4" name="Picture 3" descr="Map&#10;&#10;Description automatically generated">
            <a:extLst>
              <a:ext uri="{FF2B5EF4-FFF2-40B4-BE49-F238E27FC236}">
                <a16:creationId xmlns:a16="http://schemas.microsoft.com/office/drawing/2014/main" id="{43D6C16D-2283-43E3-9B82-3AFBA53273BE}"/>
              </a:ext>
            </a:extLst>
          </p:cNvPr>
          <p:cNvPicPr>
            <a:picLocks noChangeAspect="1"/>
          </p:cNvPicPr>
          <p:nvPr/>
        </p:nvPicPr>
        <p:blipFill rotWithShape="1">
          <a:blip r:embed="rId3">
            <a:extLst>
              <a:ext uri="{28A0092B-C50C-407E-A947-70E740481C1C}">
                <a14:useLocalDpi xmlns:a14="http://schemas.microsoft.com/office/drawing/2010/main" val="0"/>
              </a:ext>
            </a:extLst>
          </a:blip>
          <a:srcRect b="7301"/>
          <a:stretch/>
        </p:blipFill>
        <p:spPr>
          <a:xfrm>
            <a:off x="6433457" y="-50099"/>
            <a:ext cx="5758543" cy="6908100"/>
          </a:xfrm>
          <a:prstGeom prst="rect">
            <a:avLst/>
          </a:prstGeom>
        </p:spPr>
      </p:pic>
    </p:spTree>
    <p:extLst>
      <p:ext uri="{BB962C8B-B14F-4D97-AF65-F5344CB8AC3E}">
        <p14:creationId xmlns:p14="http://schemas.microsoft.com/office/powerpoint/2010/main" val="17339680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15071-2861-48DF-84AF-CDB24FB17C2E}"/>
              </a:ext>
            </a:extLst>
          </p:cNvPr>
          <p:cNvSpPr>
            <a:spLocks noGrp="1"/>
          </p:cNvSpPr>
          <p:nvPr>
            <p:ph type="title"/>
          </p:nvPr>
        </p:nvSpPr>
        <p:spPr>
          <a:xfrm>
            <a:off x="359999" y="180000"/>
            <a:ext cx="11566529" cy="716543"/>
          </a:xfrm>
          <a:noFill/>
        </p:spPr>
        <p:txBody>
          <a:bodyPr>
            <a:noAutofit/>
          </a:bodyPr>
          <a:lstStyle/>
          <a:p>
            <a:r>
              <a:rPr lang="en-US" sz="3000" dirty="0"/>
              <a:t>Recommended Management Actions to Recover SG1-3 Herds</a:t>
            </a:r>
          </a:p>
        </p:txBody>
      </p:sp>
      <p:sp>
        <p:nvSpPr>
          <p:cNvPr id="4" name="TextBox 3">
            <a:extLst>
              <a:ext uri="{FF2B5EF4-FFF2-40B4-BE49-F238E27FC236}">
                <a16:creationId xmlns:a16="http://schemas.microsoft.com/office/drawing/2014/main" id="{1F0564E1-2678-4346-A5AB-3F115B30AAEA}"/>
              </a:ext>
            </a:extLst>
          </p:cNvPr>
          <p:cNvSpPr txBox="1"/>
          <p:nvPr/>
        </p:nvSpPr>
        <p:spPr bwMode="auto">
          <a:xfrm>
            <a:off x="6483388" y="5124114"/>
            <a:ext cx="4919960" cy="1277273"/>
          </a:xfrm>
          <a:prstGeom prst="rect">
            <a:avLst/>
          </a:prstGeom>
          <a:noFill/>
          <a:ln w="9525">
            <a:noFill/>
            <a:miter lim="800000"/>
            <a:headEnd/>
            <a:tailEnd/>
          </a:ln>
        </p:spPr>
        <p:txBody>
          <a:bodyPr wrap="square" rtlCol="0">
            <a:spAutoFit/>
          </a:bodyPr>
          <a:lstStyle/>
          <a:p>
            <a:pPr marL="342900" indent="-342900">
              <a:spcBef>
                <a:spcPct val="50000"/>
              </a:spcBef>
              <a:buFont typeface="Arial" panose="020B0604020202020204" pitchFamily="34" charset="0"/>
              <a:buChar char="•"/>
            </a:pPr>
            <a:r>
              <a:rPr lang="en-CA" sz="1400" b="1" dirty="0">
                <a:solidFill>
                  <a:schemeClr val="accent6">
                    <a:lumMod val="50000"/>
                  </a:schemeClr>
                </a:solidFill>
              </a:rPr>
              <a:t>YES</a:t>
            </a:r>
            <a:r>
              <a:rPr lang="en-CA" sz="1400" dirty="0"/>
              <a:t> = Recommend implementing or continuing this action</a:t>
            </a:r>
          </a:p>
          <a:p>
            <a:pPr marL="342900" indent="-342900">
              <a:spcBef>
                <a:spcPct val="50000"/>
              </a:spcBef>
              <a:buFont typeface="Arial" panose="020B0604020202020204" pitchFamily="34" charset="0"/>
              <a:buChar char="•"/>
            </a:pPr>
            <a:r>
              <a:rPr lang="en-CA" sz="1400" b="1" dirty="0"/>
              <a:t>Maybe</a:t>
            </a:r>
            <a:r>
              <a:rPr lang="en-CA" sz="1400" dirty="0"/>
              <a:t> = conditional (e.g. if stable status changes)</a:t>
            </a:r>
          </a:p>
          <a:p>
            <a:pPr marL="342900" indent="-342900">
              <a:spcBef>
                <a:spcPct val="50000"/>
              </a:spcBef>
              <a:buFont typeface="Arial" panose="020B0604020202020204" pitchFamily="34" charset="0"/>
              <a:buChar char="•"/>
            </a:pPr>
            <a:r>
              <a:rPr lang="en-CA" sz="1400" dirty="0">
                <a:solidFill>
                  <a:srgbClr val="C00000"/>
                </a:solidFill>
              </a:rPr>
              <a:t>NO</a:t>
            </a:r>
            <a:r>
              <a:rPr lang="en-CA" sz="1400" dirty="0"/>
              <a:t> = Do not recommend this action</a:t>
            </a:r>
          </a:p>
          <a:p>
            <a:pPr marL="342900" indent="-342900">
              <a:spcBef>
                <a:spcPct val="50000"/>
              </a:spcBef>
              <a:buFont typeface="Arial" panose="020B0604020202020204" pitchFamily="34" charset="0"/>
              <a:buChar char="•"/>
            </a:pPr>
            <a:r>
              <a:rPr lang="en-CA" sz="1400" dirty="0">
                <a:solidFill>
                  <a:schemeClr val="accent6">
                    <a:lumMod val="50000"/>
                  </a:schemeClr>
                </a:solidFill>
                <a:highlight>
                  <a:srgbClr val="FF00FF"/>
                </a:highlight>
              </a:rPr>
              <a:t>Pink</a:t>
            </a:r>
            <a:r>
              <a:rPr lang="en-CA" sz="1400" dirty="0"/>
              <a:t> = past/current management actions</a:t>
            </a:r>
            <a:endParaRPr lang="en-CA" sz="1400" dirty="0">
              <a:solidFill>
                <a:schemeClr val="tx1"/>
              </a:solidFill>
            </a:endParaRPr>
          </a:p>
        </p:txBody>
      </p:sp>
      <p:graphicFrame>
        <p:nvGraphicFramePr>
          <p:cNvPr id="5" name="Table 4">
            <a:extLst>
              <a:ext uri="{FF2B5EF4-FFF2-40B4-BE49-F238E27FC236}">
                <a16:creationId xmlns:a16="http://schemas.microsoft.com/office/drawing/2014/main" id="{83AE664B-C5A6-4D7C-8E21-03E55FC84CA3}"/>
              </a:ext>
            </a:extLst>
          </p:cNvPr>
          <p:cNvGraphicFramePr>
            <a:graphicFrameLocks noGrp="1"/>
          </p:cNvGraphicFramePr>
          <p:nvPr>
            <p:extLst>
              <p:ext uri="{D42A27DB-BD31-4B8C-83A1-F6EECF244321}">
                <p14:modId xmlns:p14="http://schemas.microsoft.com/office/powerpoint/2010/main" val="495096130"/>
              </p:ext>
            </p:extLst>
          </p:nvPr>
        </p:nvGraphicFramePr>
        <p:xfrm>
          <a:off x="360000" y="1533831"/>
          <a:ext cx="11428877" cy="3428425"/>
        </p:xfrm>
        <a:graphic>
          <a:graphicData uri="http://schemas.openxmlformats.org/drawingml/2006/table">
            <a:tbl>
              <a:tblPr/>
              <a:tblGrid>
                <a:gridCol w="1258975">
                  <a:extLst>
                    <a:ext uri="{9D8B030D-6E8A-4147-A177-3AD203B41FA5}">
                      <a16:colId xmlns:a16="http://schemas.microsoft.com/office/drawing/2014/main" val="450380740"/>
                    </a:ext>
                  </a:extLst>
                </a:gridCol>
                <a:gridCol w="719414">
                  <a:extLst>
                    <a:ext uri="{9D8B030D-6E8A-4147-A177-3AD203B41FA5}">
                      <a16:colId xmlns:a16="http://schemas.microsoft.com/office/drawing/2014/main" val="4095551111"/>
                    </a:ext>
                  </a:extLst>
                </a:gridCol>
                <a:gridCol w="686713">
                  <a:extLst>
                    <a:ext uri="{9D8B030D-6E8A-4147-A177-3AD203B41FA5}">
                      <a16:colId xmlns:a16="http://schemas.microsoft.com/office/drawing/2014/main" val="3093516550"/>
                    </a:ext>
                  </a:extLst>
                </a:gridCol>
                <a:gridCol w="490510">
                  <a:extLst>
                    <a:ext uri="{9D8B030D-6E8A-4147-A177-3AD203B41FA5}">
                      <a16:colId xmlns:a16="http://schemas.microsoft.com/office/drawing/2014/main" val="3518109868"/>
                    </a:ext>
                  </a:extLst>
                </a:gridCol>
                <a:gridCol w="833867">
                  <a:extLst>
                    <a:ext uri="{9D8B030D-6E8A-4147-A177-3AD203B41FA5}">
                      <a16:colId xmlns:a16="http://schemas.microsoft.com/office/drawing/2014/main" val="1147533403"/>
                    </a:ext>
                  </a:extLst>
                </a:gridCol>
                <a:gridCol w="817517">
                  <a:extLst>
                    <a:ext uri="{9D8B030D-6E8A-4147-A177-3AD203B41FA5}">
                      <a16:colId xmlns:a16="http://schemas.microsoft.com/office/drawing/2014/main" val="161033797"/>
                    </a:ext>
                  </a:extLst>
                </a:gridCol>
                <a:gridCol w="604962">
                  <a:extLst>
                    <a:ext uri="{9D8B030D-6E8A-4147-A177-3AD203B41FA5}">
                      <a16:colId xmlns:a16="http://schemas.microsoft.com/office/drawing/2014/main" val="1759606675"/>
                    </a:ext>
                  </a:extLst>
                </a:gridCol>
                <a:gridCol w="670363">
                  <a:extLst>
                    <a:ext uri="{9D8B030D-6E8A-4147-A177-3AD203B41FA5}">
                      <a16:colId xmlns:a16="http://schemas.microsoft.com/office/drawing/2014/main" val="3353253771"/>
                    </a:ext>
                  </a:extLst>
                </a:gridCol>
                <a:gridCol w="866568">
                  <a:extLst>
                    <a:ext uri="{9D8B030D-6E8A-4147-A177-3AD203B41FA5}">
                      <a16:colId xmlns:a16="http://schemas.microsoft.com/office/drawing/2014/main" val="2477988158"/>
                    </a:ext>
                  </a:extLst>
                </a:gridCol>
                <a:gridCol w="752115">
                  <a:extLst>
                    <a:ext uri="{9D8B030D-6E8A-4147-A177-3AD203B41FA5}">
                      <a16:colId xmlns:a16="http://schemas.microsoft.com/office/drawing/2014/main" val="3440806228"/>
                    </a:ext>
                  </a:extLst>
                </a:gridCol>
                <a:gridCol w="866568">
                  <a:extLst>
                    <a:ext uri="{9D8B030D-6E8A-4147-A177-3AD203B41FA5}">
                      <a16:colId xmlns:a16="http://schemas.microsoft.com/office/drawing/2014/main" val="2620017257"/>
                    </a:ext>
                  </a:extLst>
                </a:gridCol>
                <a:gridCol w="801165">
                  <a:extLst>
                    <a:ext uri="{9D8B030D-6E8A-4147-A177-3AD203B41FA5}">
                      <a16:colId xmlns:a16="http://schemas.microsoft.com/office/drawing/2014/main" val="2465970389"/>
                    </a:ext>
                  </a:extLst>
                </a:gridCol>
                <a:gridCol w="604962">
                  <a:extLst>
                    <a:ext uri="{9D8B030D-6E8A-4147-A177-3AD203B41FA5}">
                      <a16:colId xmlns:a16="http://schemas.microsoft.com/office/drawing/2014/main" val="3678348662"/>
                    </a:ext>
                  </a:extLst>
                </a:gridCol>
                <a:gridCol w="719414">
                  <a:extLst>
                    <a:ext uri="{9D8B030D-6E8A-4147-A177-3AD203B41FA5}">
                      <a16:colId xmlns:a16="http://schemas.microsoft.com/office/drawing/2014/main" val="3143293380"/>
                    </a:ext>
                  </a:extLst>
                </a:gridCol>
                <a:gridCol w="735764">
                  <a:extLst>
                    <a:ext uri="{9D8B030D-6E8A-4147-A177-3AD203B41FA5}">
                      <a16:colId xmlns:a16="http://schemas.microsoft.com/office/drawing/2014/main" val="214100774"/>
                    </a:ext>
                  </a:extLst>
                </a:gridCol>
              </a:tblGrid>
              <a:tr h="969417">
                <a:tc>
                  <a:txBody>
                    <a:bodyPr/>
                    <a:lstStyle/>
                    <a:p>
                      <a:pPr algn="ctr" fontAlgn="t"/>
                      <a:r>
                        <a:rPr lang="en-CA" sz="1400" b="1" i="0" u="none" strike="noStrike" dirty="0">
                          <a:solidFill>
                            <a:srgbClr val="000000"/>
                          </a:solidFill>
                          <a:effectLst/>
                          <a:latin typeface="Calibri" panose="020F0502020204030204" pitchFamily="34" charset="0"/>
                        </a:rPr>
                        <a:t>Herd</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en-CA" sz="1400" b="1" i="0" u="none" strike="noStrike" dirty="0">
                          <a:solidFill>
                            <a:srgbClr val="000000"/>
                          </a:solidFill>
                          <a:effectLst/>
                          <a:latin typeface="Calibri" panose="020F0502020204030204" pitchFamily="34" charset="0"/>
                        </a:rPr>
                        <a:t> *Effort to reach self-</a:t>
                      </a:r>
                      <a:r>
                        <a:rPr lang="en-CA" sz="1400" b="1" i="0" u="none" strike="noStrike" dirty="0" err="1">
                          <a:solidFill>
                            <a:srgbClr val="000000"/>
                          </a:solidFill>
                          <a:effectLst/>
                          <a:latin typeface="Calibri" panose="020F0502020204030204" pitchFamily="34" charset="0"/>
                        </a:rPr>
                        <a:t>sust</a:t>
                      </a:r>
                      <a:r>
                        <a:rPr lang="en-CA" sz="1400" b="1" i="0" u="none" strike="noStrike" dirty="0">
                          <a:solidFill>
                            <a:srgbClr val="000000"/>
                          </a:solidFill>
                          <a:effectLst/>
                          <a:latin typeface="Calibri" panose="020F0502020204030204" pitchFamily="34" charset="0"/>
                        </a:rPr>
                        <a:t>.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en-CA" sz="1400" b="1" i="0" u="none" strike="noStrike" dirty="0">
                          <a:solidFill>
                            <a:srgbClr val="000000"/>
                          </a:solidFill>
                          <a:effectLst/>
                          <a:latin typeface="Calibri" panose="020F0502020204030204" pitchFamily="34" charset="0"/>
                        </a:rPr>
                        <a:t>Last Est. Year</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en-CA" sz="1400" b="1" i="0" u="none" strike="noStrike" dirty="0" err="1">
                          <a:solidFill>
                            <a:srgbClr val="000000"/>
                          </a:solidFill>
                          <a:effectLst/>
                          <a:latin typeface="Calibri" panose="020F0502020204030204" pitchFamily="34" charset="0"/>
                        </a:rPr>
                        <a:t>Pop'n</a:t>
                      </a:r>
                      <a:r>
                        <a:rPr lang="en-CA" sz="1400" b="1" i="0" u="none" strike="noStrike" dirty="0">
                          <a:solidFill>
                            <a:srgbClr val="000000"/>
                          </a:solidFill>
                          <a:effectLst/>
                          <a:latin typeface="Calibri" panose="020F0502020204030204" pitchFamily="34" charset="0"/>
                        </a:rPr>
                        <a:t> Est</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en-CA" sz="1400" b="1" i="0" u="none" strike="noStrike" dirty="0">
                          <a:solidFill>
                            <a:srgbClr val="000000"/>
                          </a:solidFill>
                          <a:effectLst/>
                          <a:latin typeface="Calibri" panose="020F0502020204030204" pitchFamily="34" charset="0"/>
                        </a:rPr>
                        <a:t>Current trend</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t"/>
                      <a:r>
                        <a:rPr lang="en-CA" sz="1400" b="1" i="0" u="none" strike="noStrike" dirty="0">
                          <a:solidFill>
                            <a:srgbClr val="000000"/>
                          </a:solidFill>
                          <a:effectLst/>
                          <a:latin typeface="Calibri" panose="020F0502020204030204" pitchFamily="34" charset="0"/>
                        </a:rPr>
                        <a:t> Historic Long-term trend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en-CA" sz="1400" b="1" i="0" u="none" strike="noStrike" dirty="0">
                          <a:solidFill>
                            <a:srgbClr val="000000"/>
                          </a:solidFill>
                          <a:effectLst/>
                          <a:latin typeface="Calibri" panose="020F0502020204030204" pitchFamily="34" charset="0"/>
                        </a:rPr>
                        <a:t> 1a.Hab </a:t>
                      </a:r>
                      <a:r>
                        <a:rPr lang="en-CA" sz="1400" b="1" i="0" u="none" strike="noStrike" dirty="0" err="1">
                          <a:solidFill>
                            <a:srgbClr val="000000"/>
                          </a:solidFill>
                          <a:effectLst/>
                          <a:latin typeface="Calibri" panose="020F0502020204030204" pitchFamily="34" charset="0"/>
                        </a:rPr>
                        <a:t>Prot</a:t>
                      </a:r>
                      <a:r>
                        <a:rPr lang="en-CA" sz="1400" b="1" i="0" u="none" strike="noStrike" dirty="0">
                          <a:solidFill>
                            <a:srgbClr val="000000"/>
                          </a:solidFill>
                          <a:effectLst/>
                          <a:latin typeface="Calibri" panose="020F0502020204030204" pitchFamily="34" charset="0"/>
                        </a:rPr>
                        <a:t>-CORE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1">
                        <a:lumMod val="20000"/>
                        <a:lumOff val="80000"/>
                      </a:schemeClr>
                    </a:solidFill>
                  </a:tcPr>
                </a:tc>
                <a:tc>
                  <a:txBody>
                    <a:bodyPr/>
                    <a:lstStyle/>
                    <a:p>
                      <a:pPr algn="ctr" fontAlgn="t"/>
                      <a:r>
                        <a:rPr lang="en-CA" sz="1400" b="1" i="0" u="none" strike="noStrike" dirty="0">
                          <a:solidFill>
                            <a:srgbClr val="000000"/>
                          </a:solidFill>
                          <a:effectLst/>
                          <a:latin typeface="Calibri" panose="020F0502020204030204" pitchFamily="34" charset="0"/>
                        </a:rPr>
                        <a:t> 1b.Hab </a:t>
                      </a:r>
                      <a:r>
                        <a:rPr lang="en-CA" sz="1400" b="1" i="0" u="none" strike="noStrike" dirty="0" err="1">
                          <a:solidFill>
                            <a:srgbClr val="000000"/>
                          </a:solidFill>
                          <a:effectLst/>
                          <a:latin typeface="Calibri" panose="020F0502020204030204" pitchFamily="34" charset="0"/>
                        </a:rPr>
                        <a:t>Mgmt</a:t>
                      </a:r>
                      <a:r>
                        <a:rPr lang="en-CA" sz="1400" b="1" i="0" u="none" strike="noStrike" dirty="0">
                          <a:solidFill>
                            <a:srgbClr val="000000"/>
                          </a:solidFill>
                          <a:effectLst/>
                          <a:latin typeface="Calibri" panose="020F0502020204030204" pitchFamily="34" charset="0"/>
                        </a:rPr>
                        <a:t>-MATRIX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1">
                        <a:lumMod val="20000"/>
                        <a:lumOff val="80000"/>
                      </a:schemeClr>
                    </a:solidFill>
                  </a:tcPr>
                </a:tc>
                <a:tc>
                  <a:txBody>
                    <a:bodyPr/>
                    <a:lstStyle/>
                    <a:p>
                      <a:pPr algn="ctr" fontAlgn="t"/>
                      <a:r>
                        <a:rPr lang="en-CA" sz="1400" b="1" i="0" u="none" strike="noStrike" dirty="0">
                          <a:solidFill>
                            <a:srgbClr val="000000"/>
                          </a:solidFill>
                          <a:effectLst/>
                          <a:latin typeface="Calibri" panose="020F0502020204030204" pitchFamily="34" charset="0"/>
                        </a:rPr>
                        <a:t> 2.Hab </a:t>
                      </a:r>
                      <a:r>
                        <a:rPr lang="en-CA" sz="1400" b="1" i="0" u="none" strike="noStrike" dirty="0" err="1">
                          <a:solidFill>
                            <a:srgbClr val="000000"/>
                          </a:solidFill>
                          <a:effectLst/>
                          <a:latin typeface="Calibri" panose="020F0502020204030204" pitchFamily="34" charset="0"/>
                        </a:rPr>
                        <a:t>Restor-ation</a:t>
                      </a:r>
                      <a:r>
                        <a:rPr lang="en-CA" sz="1400" b="1" i="0" u="none" strike="noStrike" dirty="0">
                          <a:solidFill>
                            <a:srgbClr val="000000"/>
                          </a:solidFill>
                          <a:effectLst/>
                          <a:latin typeface="Calibri" panose="020F0502020204030204" pitchFamily="34" charset="0"/>
                        </a:rPr>
                        <a:t>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1">
                        <a:lumMod val="20000"/>
                        <a:lumOff val="80000"/>
                      </a:schemeClr>
                    </a:solidFill>
                  </a:tcPr>
                </a:tc>
                <a:tc>
                  <a:txBody>
                    <a:bodyPr/>
                    <a:lstStyle/>
                    <a:p>
                      <a:pPr algn="ctr" fontAlgn="t"/>
                      <a:r>
                        <a:rPr lang="en-CA" sz="1400" b="1" i="0" u="none" strike="noStrike" dirty="0">
                          <a:solidFill>
                            <a:srgbClr val="000000"/>
                          </a:solidFill>
                          <a:effectLst/>
                          <a:latin typeface="Calibri" panose="020F0502020204030204" pitchFamily="34" charset="0"/>
                        </a:rPr>
                        <a:t> 3.Pred </a:t>
                      </a:r>
                      <a:r>
                        <a:rPr lang="en-CA" sz="1400" b="1" i="0" u="none" strike="noStrike" dirty="0" err="1">
                          <a:solidFill>
                            <a:srgbClr val="000000"/>
                          </a:solidFill>
                          <a:effectLst/>
                          <a:latin typeface="Calibri" panose="020F0502020204030204" pitchFamily="34" charset="0"/>
                        </a:rPr>
                        <a:t>Mgmt</a:t>
                      </a:r>
                      <a:r>
                        <a:rPr lang="en-CA" sz="1400" b="1" i="0" u="none" strike="noStrike" dirty="0">
                          <a:solidFill>
                            <a:srgbClr val="000000"/>
                          </a:solidFill>
                          <a:effectLst/>
                          <a:latin typeface="Calibri" panose="020F0502020204030204" pitchFamily="34" charset="0"/>
                        </a:rPr>
                        <a:t>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85000"/>
                      </a:schemeClr>
                    </a:solidFill>
                  </a:tcPr>
                </a:tc>
                <a:tc>
                  <a:txBody>
                    <a:bodyPr/>
                    <a:lstStyle/>
                    <a:p>
                      <a:pPr algn="ctr" fontAlgn="t"/>
                      <a:r>
                        <a:rPr lang="en-CA" sz="1400" b="1" i="0" u="none" strike="noStrike" dirty="0">
                          <a:solidFill>
                            <a:srgbClr val="000000"/>
                          </a:solidFill>
                          <a:effectLst/>
                          <a:latin typeface="Calibri" panose="020F0502020204030204" pitchFamily="34" charset="0"/>
                        </a:rPr>
                        <a:t> 4.Prey </a:t>
                      </a:r>
                      <a:r>
                        <a:rPr lang="en-CA" sz="1400" b="1" i="0" u="none" strike="noStrike" dirty="0" err="1">
                          <a:solidFill>
                            <a:srgbClr val="000000"/>
                          </a:solidFill>
                          <a:effectLst/>
                          <a:latin typeface="Calibri" panose="020F0502020204030204" pitchFamily="34" charset="0"/>
                        </a:rPr>
                        <a:t>Mgmt</a:t>
                      </a:r>
                      <a:r>
                        <a:rPr lang="en-CA" sz="1400" b="1" i="0" u="none" strike="noStrike" dirty="0">
                          <a:solidFill>
                            <a:srgbClr val="000000"/>
                          </a:solidFill>
                          <a:effectLst/>
                          <a:latin typeface="Calibri" panose="020F0502020204030204" pitchFamily="34" charset="0"/>
                        </a:rPr>
                        <a:t>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85000"/>
                      </a:schemeClr>
                    </a:solidFill>
                  </a:tcPr>
                </a:tc>
                <a:tc>
                  <a:txBody>
                    <a:bodyPr/>
                    <a:lstStyle/>
                    <a:p>
                      <a:pPr algn="ctr" fontAlgn="t"/>
                      <a:r>
                        <a:rPr lang="en-CA" sz="1400" b="1" i="0" u="none" strike="noStrike" dirty="0">
                          <a:solidFill>
                            <a:srgbClr val="000000"/>
                          </a:solidFill>
                          <a:effectLst/>
                          <a:latin typeface="Calibri" panose="020F0502020204030204" pitchFamily="34" charset="0"/>
                        </a:rPr>
                        <a:t> 5.Rec'n </a:t>
                      </a:r>
                      <a:r>
                        <a:rPr lang="en-CA" sz="1400" b="1" i="0" u="none" strike="noStrike" dirty="0" err="1">
                          <a:solidFill>
                            <a:srgbClr val="000000"/>
                          </a:solidFill>
                          <a:effectLst/>
                          <a:latin typeface="Calibri" panose="020F0502020204030204" pitchFamily="34" charset="0"/>
                        </a:rPr>
                        <a:t>Mgmt</a:t>
                      </a:r>
                      <a:r>
                        <a:rPr lang="en-CA" sz="1400" b="1" i="0" u="none" strike="noStrike" dirty="0">
                          <a:solidFill>
                            <a:srgbClr val="000000"/>
                          </a:solidFill>
                          <a:effectLst/>
                          <a:latin typeface="Calibri" panose="020F0502020204030204" pitchFamily="34" charset="0"/>
                        </a:rPr>
                        <a:t>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85000"/>
                      </a:schemeClr>
                    </a:solidFill>
                  </a:tcPr>
                </a:tc>
                <a:tc>
                  <a:txBody>
                    <a:bodyPr/>
                    <a:lstStyle/>
                    <a:p>
                      <a:pPr algn="ctr" fontAlgn="t"/>
                      <a:r>
                        <a:rPr lang="en-CA" sz="1400" b="1" i="0" u="none" strike="noStrike" dirty="0">
                          <a:solidFill>
                            <a:srgbClr val="000000"/>
                          </a:solidFill>
                          <a:effectLst/>
                          <a:latin typeface="Calibri" panose="020F0502020204030204" pitchFamily="34" charset="0"/>
                        </a:rPr>
                        <a:t> 6.Mat Pen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85000"/>
                      </a:schemeClr>
                    </a:solidFill>
                  </a:tcPr>
                </a:tc>
                <a:tc>
                  <a:txBody>
                    <a:bodyPr/>
                    <a:lstStyle/>
                    <a:p>
                      <a:pPr algn="ctr" fontAlgn="t"/>
                      <a:r>
                        <a:rPr lang="en-CA" sz="1400" b="1" i="0" u="none" strike="noStrike" dirty="0">
                          <a:solidFill>
                            <a:srgbClr val="000000"/>
                          </a:solidFill>
                          <a:effectLst/>
                          <a:latin typeface="Calibri" panose="020F0502020204030204" pitchFamily="34" charset="0"/>
                        </a:rPr>
                        <a:t> 7.Supp'l Feed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85000"/>
                      </a:schemeClr>
                    </a:solidFill>
                  </a:tcPr>
                </a:tc>
                <a:tc>
                  <a:txBody>
                    <a:bodyPr/>
                    <a:lstStyle/>
                    <a:p>
                      <a:pPr algn="ctr" fontAlgn="t"/>
                      <a:r>
                        <a:rPr lang="en-CA" sz="1400" b="1" i="0" u="none" strike="noStrike" dirty="0">
                          <a:solidFill>
                            <a:srgbClr val="000000"/>
                          </a:solidFill>
                          <a:effectLst/>
                          <a:latin typeface="Calibri" panose="020F0502020204030204" pitchFamily="34" charset="0"/>
                        </a:rPr>
                        <a:t> 8.Aug'n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85000"/>
                      </a:schemeClr>
                    </a:solidFill>
                  </a:tcPr>
                </a:tc>
                <a:extLst>
                  <a:ext uri="{0D108BD9-81ED-4DB2-BD59-A6C34878D82A}">
                    <a16:rowId xmlns:a16="http://schemas.microsoft.com/office/drawing/2014/main" val="3487705172"/>
                  </a:ext>
                </a:extLst>
              </a:tr>
              <a:tr h="307376">
                <a:tc>
                  <a:txBody>
                    <a:bodyPr/>
                    <a:lstStyle/>
                    <a:p>
                      <a:pPr algn="l" fontAlgn="b"/>
                      <a:r>
                        <a:rPr lang="en-CA" sz="1400" b="1" i="1" u="none" strike="noStrike" dirty="0">
                          <a:solidFill>
                            <a:srgbClr val="000000"/>
                          </a:solidFill>
                          <a:effectLst/>
                          <a:latin typeface="Calibri" panose="020F0502020204030204" pitchFamily="34" charset="0"/>
                        </a:rPr>
                        <a:t>Hart Ranges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ctr" fontAlgn="ctr"/>
                      <a:r>
                        <a:rPr lang="en-CA" sz="1400" b="1" i="0" u="none" strike="noStrike" dirty="0">
                          <a:solidFill>
                            <a:srgbClr val="000000"/>
                          </a:solidFill>
                          <a:effectLst/>
                          <a:latin typeface="Calibri" panose="020F0502020204030204" pitchFamily="34" charset="0"/>
                        </a:rPr>
                        <a:t>             2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ctr" fontAlgn="b"/>
                      <a:r>
                        <a:rPr lang="en-CA" sz="1400" b="0" i="0" u="none" strike="noStrike" dirty="0">
                          <a:solidFill>
                            <a:srgbClr val="000000"/>
                          </a:solidFill>
                          <a:effectLst/>
                          <a:latin typeface="Calibri" panose="020F0502020204030204" pitchFamily="34" charset="0"/>
                        </a:rPr>
                        <a:t>2020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CA" sz="1400" b="1" i="0" u="none" strike="noStrike" dirty="0">
                          <a:solidFill>
                            <a:srgbClr val="000000"/>
                          </a:solidFill>
                          <a:effectLst/>
                          <a:latin typeface="Calibri" panose="020F0502020204030204" pitchFamily="34" charset="0"/>
                        </a:rPr>
                        <a:t>408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CA" sz="1400" b="0" i="0" u="none" strike="noStrike" dirty="0">
                          <a:solidFill>
                            <a:srgbClr val="000000"/>
                          </a:solidFill>
                          <a:effectLst/>
                          <a:latin typeface="Calibri" panose="020F0502020204030204" pitchFamily="34" charset="0"/>
                        </a:rPr>
                        <a:t>Decreasing</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ctr" fontAlgn="b"/>
                      <a:r>
                        <a:rPr lang="en-CA" sz="1400" b="0" i="0" u="none" strike="noStrike" dirty="0">
                          <a:solidFill>
                            <a:srgbClr val="000000"/>
                          </a:solidFill>
                          <a:effectLst/>
                          <a:latin typeface="Calibri" panose="020F0502020204030204" pitchFamily="34" charset="0"/>
                        </a:rPr>
                        <a:t> ↓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CA" sz="1400" b="1" i="0" u="none" strike="noStrike" dirty="0">
                          <a:solidFill>
                            <a:srgbClr val="4472C4"/>
                          </a:solidFill>
                          <a:effectLst/>
                          <a:latin typeface="Calibri" panose="020F0502020204030204" pitchFamily="34" charset="0"/>
                        </a:rPr>
                        <a:t>Maybe</a:t>
                      </a:r>
                      <a:endParaRPr lang="en-CA" sz="1400" b="0" i="0" u="none" strike="noStrike" dirty="0">
                        <a:solidFill>
                          <a:srgbClr val="C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66FF"/>
                    </a:solidFill>
                  </a:tcPr>
                </a:tc>
                <a:tc>
                  <a:txBody>
                    <a:bodyPr/>
                    <a:lstStyle/>
                    <a:p>
                      <a:pPr algn="ctr" fontAlgn="b"/>
                      <a:r>
                        <a:rPr lang="en-CA" sz="1400" b="1" i="0" u="none" strike="noStrike" dirty="0">
                          <a:solidFill>
                            <a:srgbClr val="000000"/>
                          </a:solidFill>
                          <a:effectLst/>
                          <a:latin typeface="Calibri" panose="020F0502020204030204" pitchFamily="34" charset="0"/>
                        </a:rPr>
                        <a:t>YES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CA" sz="1400" b="1" i="0" u="none" strike="noStrike" dirty="0">
                          <a:solidFill>
                            <a:srgbClr val="000000"/>
                          </a:solidFill>
                          <a:effectLst/>
                          <a:latin typeface="Calibri" panose="020F0502020204030204" pitchFamily="34" charset="0"/>
                        </a:rPr>
                        <a:t>YES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CA" sz="1400" b="1" i="0" u="none" strike="noStrike">
                          <a:solidFill>
                            <a:srgbClr val="000000"/>
                          </a:solidFill>
                          <a:effectLst/>
                          <a:latin typeface="Calibri" panose="020F0502020204030204" pitchFamily="34" charset="0"/>
                        </a:rPr>
                        <a:t>YES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66FF"/>
                    </a:solidFill>
                  </a:tcPr>
                </a:tc>
                <a:tc>
                  <a:txBody>
                    <a:bodyPr/>
                    <a:lstStyle/>
                    <a:p>
                      <a:pPr algn="ctr" fontAlgn="b"/>
                      <a:r>
                        <a:rPr lang="en-CA" sz="1400" b="1" i="0" u="none" strike="noStrike">
                          <a:solidFill>
                            <a:srgbClr val="000000"/>
                          </a:solidFill>
                          <a:effectLst/>
                          <a:latin typeface="Calibri" panose="020F0502020204030204" pitchFamily="34" charset="0"/>
                        </a:rPr>
                        <a:t>YES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66FF"/>
                    </a:solidFill>
                  </a:tcPr>
                </a:tc>
                <a:tc>
                  <a:txBody>
                    <a:bodyPr/>
                    <a:lstStyle/>
                    <a:p>
                      <a:pPr algn="ctr" fontAlgn="b"/>
                      <a:r>
                        <a:rPr lang="en-CA" sz="1400" b="1" i="0" u="none" strike="noStrike">
                          <a:solidFill>
                            <a:srgbClr val="000000"/>
                          </a:solidFill>
                          <a:effectLst/>
                          <a:latin typeface="Calibri" panose="020F0502020204030204" pitchFamily="34" charset="0"/>
                        </a:rPr>
                        <a:t>YES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66FF"/>
                    </a:solidFill>
                  </a:tcPr>
                </a:tc>
                <a:tc>
                  <a:txBody>
                    <a:bodyPr/>
                    <a:lstStyle/>
                    <a:p>
                      <a:pPr algn="ctr" fontAlgn="b"/>
                      <a:r>
                        <a:rPr lang="en-CA" sz="1400" b="0" i="0" u="none" strike="noStrike" dirty="0">
                          <a:solidFill>
                            <a:srgbClr val="C00000"/>
                          </a:solidFill>
                          <a:effectLst/>
                          <a:latin typeface="Calibri" panose="020F0502020204030204" pitchFamily="34" charset="0"/>
                        </a:rPr>
                        <a:t>NO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CA" sz="1400" b="0" i="0" u="none" strike="noStrike">
                          <a:solidFill>
                            <a:srgbClr val="C00000"/>
                          </a:solidFill>
                          <a:effectLst/>
                          <a:latin typeface="Calibri" panose="020F0502020204030204" pitchFamily="34" charset="0"/>
                        </a:rPr>
                        <a:t>NO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CA" sz="1400" b="0" i="0" u="none" strike="noStrike" dirty="0">
                          <a:solidFill>
                            <a:srgbClr val="C00000"/>
                          </a:solidFill>
                          <a:effectLst/>
                          <a:latin typeface="Calibri" panose="020F0502020204030204" pitchFamily="34" charset="0"/>
                        </a:rPr>
                        <a:t>NO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42378708"/>
                  </a:ext>
                </a:extLst>
              </a:tr>
              <a:tr h="307376">
                <a:tc>
                  <a:txBody>
                    <a:bodyPr/>
                    <a:lstStyle/>
                    <a:p>
                      <a:pPr algn="l" fontAlgn="b"/>
                      <a:r>
                        <a:rPr lang="en-CA" sz="1400" b="0" i="0" u="none" strike="noStrike" dirty="0">
                          <a:solidFill>
                            <a:srgbClr val="000000"/>
                          </a:solidFill>
                          <a:effectLst/>
                          <a:latin typeface="Calibri" panose="020F0502020204030204" pitchFamily="34" charset="0"/>
                        </a:rPr>
                        <a:t>Wells Gray North</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n-CA" sz="1400" b="1" i="0" u="none" strike="noStrike" dirty="0">
                          <a:solidFill>
                            <a:srgbClr val="000000"/>
                          </a:solidFill>
                          <a:effectLst/>
                          <a:latin typeface="Calibri" panose="020F0502020204030204" pitchFamily="34" charset="0"/>
                        </a:rPr>
                        <a:t>             1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b"/>
                      <a:r>
                        <a:rPr lang="en-CA" sz="1400" b="0" i="0" u="none" strike="noStrike">
                          <a:solidFill>
                            <a:srgbClr val="000000"/>
                          </a:solidFill>
                          <a:effectLst/>
                          <a:latin typeface="Calibri" panose="020F0502020204030204" pitchFamily="34" charset="0"/>
                        </a:rPr>
                        <a:t>2020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CA" sz="1400" b="1" i="0" u="none" strike="noStrike" dirty="0">
                          <a:solidFill>
                            <a:srgbClr val="000000"/>
                          </a:solidFill>
                          <a:effectLst/>
                          <a:latin typeface="Calibri" panose="020F0502020204030204" pitchFamily="34" charset="0"/>
                        </a:rPr>
                        <a:t>236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CA" sz="1400" b="0" i="0" u="none" strike="noStrike" dirty="0">
                          <a:solidFill>
                            <a:srgbClr val="70AD47"/>
                          </a:solidFill>
                          <a:effectLst/>
                          <a:latin typeface="Calibri" panose="020F0502020204030204" pitchFamily="34" charset="0"/>
                        </a:rPr>
                        <a:t>Stable</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ctr" fontAlgn="b"/>
                      <a:r>
                        <a:rPr lang="en-CA" sz="1400" b="0" i="0" u="none" strike="noStrike" dirty="0">
                          <a:solidFill>
                            <a:srgbClr val="70AD47"/>
                          </a:solidFill>
                          <a:effectLst/>
                          <a:latin typeface="Calibri" panose="020F0502020204030204" pitchFamily="34" charset="0"/>
                        </a:rPr>
                        <a:t> ↔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CA" sz="1400" b="1" i="0" u="none" strike="noStrike" dirty="0">
                          <a:solidFill>
                            <a:srgbClr val="000000"/>
                          </a:solidFill>
                          <a:effectLst/>
                          <a:latin typeface="Calibri" panose="020F0502020204030204" pitchFamily="34" charset="0"/>
                        </a:rPr>
                        <a:t>YES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66FF"/>
                    </a:solidFill>
                  </a:tcPr>
                </a:tc>
                <a:tc>
                  <a:txBody>
                    <a:bodyPr/>
                    <a:lstStyle/>
                    <a:p>
                      <a:pPr algn="ctr" fontAlgn="b"/>
                      <a:r>
                        <a:rPr lang="en-CA" sz="1400" b="1" i="0" u="none" strike="noStrike" dirty="0">
                          <a:solidFill>
                            <a:srgbClr val="000000"/>
                          </a:solidFill>
                          <a:effectLst/>
                          <a:latin typeface="Calibri" panose="020F0502020204030204" pitchFamily="34" charset="0"/>
                        </a:rPr>
                        <a:t>YES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CA" sz="1400" b="1" i="0" u="none" strike="noStrike" dirty="0">
                          <a:solidFill>
                            <a:srgbClr val="000000"/>
                          </a:solidFill>
                          <a:effectLst/>
                          <a:latin typeface="Calibri" panose="020F0502020204030204" pitchFamily="34" charset="0"/>
                        </a:rPr>
                        <a:t>YES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CA" sz="1400" b="1" i="0" u="none" strike="noStrike" dirty="0">
                          <a:solidFill>
                            <a:srgbClr val="4472C4"/>
                          </a:solidFill>
                          <a:effectLst/>
                          <a:latin typeface="Calibri" panose="020F0502020204030204" pitchFamily="34" charset="0"/>
                        </a:rPr>
                        <a:t>Maybe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CA" sz="1400" b="1" i="0" u="none" strike="noStrike" dirty="0">
                          <a:solidFill>
                            <a:srgbClr val="4472C4"/>
                          </a:solidFill>
                          <a:effectLst/>
                          <a:latin typeface="Calibri" panose="020F0502020204030204" pitchFamily="34" charset="0"/>
                        </a:rPr>
                        <a:t>Maybe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CA" sz="1400" b="1" i="0" u="none" strike="noStrike" dirty="0">
                          <a:solidFill>
                            <a:srgbClr val="000000"/>
                          </a:solidFill>
                          <a:effectLst/>
                          <a:latin typeface="Calibri" panose="020F0502020204030204" pitchFamily="34" charset="0"/>
                        </a:rPr>
                        <a:t>YES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66FF"/>
                    </a:solidFill>
                  </a:tcPr>
                </a:tc>
                <a:tc>
                  <a:txBody>
                    <a:bodyPr/>
                    <a:lstStyle/>
                    <a:p>
                      <a:pPr algn="ctr" fontAlgn="b"/>
                      <a:r>
                        <a:rPr lang="en-CA" sz="1400" b="0" i="0" u="none" strike="noStrike" dirty="0">
                          <a:solidFill>
                            <a:srgbClr val="C00000"/>
                          </a:solidFill>
                          <a:effectLst/>
                          <a:latin typeface="Calibri" panose="020F0502020204030204" pitchFamily="34" charset="0"/>
                        </a:rPr>
                        <a:t>NO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CA" sz="1400" b="0" i="0" u="none" strike="noStrike">
                          <a:solidFill>
                            <a:srgbClr val="C00000"/>
                          </a:solidFill>
                          <a:effectLst/>
                          <a:latin typeface="Calibri" panose="020F0502020204030204" pitchFamily="34" charset="0"/>
                        </a:rPr>
                        <a:t>NO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CA" sz="1400" b="0" i="0" u="none" strike="noStrike" dirty="0">
                          <a:solidFill>
                            <a:srgbClr val="C00000"/>
                          </a:solidFill>
                          <a:effectLst/>
                          <a:latin typeface="Calibri" panose="020F0502020204030204" pitchFamily="34" charset="0"/>
                        </a:rPr>
                        <a:t>NO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19176738"/>
                  </a:ext>
                </a:extLst>
              </a:tr>
              <a:tr h="307376">
                <a:tc>
                  <a:txBody>
                    <a:bodyPr/>
                    <a:lstStyle/>
                    <a:p>
                      <a:pPr algn="l" fontAlgn="b"/>
                      <a:r>
                        <a:rPr lang="en-CA" sz="1400" b="1" i="1" u="none" strike="noStrike" dirty="0">
                          <a:solidFill>
                            <a:srgbClr val="000000"/>
                          </a:solidFill>
                          <a:effectLst/>
                          <a:latin typeface="Calibri" panose="020F0502020204030204" pitchFamily="34" charset="0"/>
                        </a:rPr>
                        <a:t>Columbia North</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ctr" fontAlgn="ctr"/>
                      <a:r>
                        <a:rPr lang="en-CA" sz="1400" b="1" i="0" u="none" strike="noStrike" dirty="0">
                          <a:solidFill>
                            <a:srgbClr val="000000"/>
                          </a:solidFill>
                          <a:effectLst/>
                          <a:latin typeface="Calibri" panose="020F0502020204030204" pitchFamily="34" charset="0"/>
                        </a:rPr>
                        <a:t>             2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ctr" fontAlgn="b"/>
                      <a:r>
                        <a:rPr lang="en-CA" sz="1400" b="0" i="0" u="none" strike="noStrike">
                          <a:solidFill>
                            <a:srgbClr val="000000"/>
                          </a:solidFill>
                          <a:effectLst/>
                          <a:latin typeface="Calibri" panose="020F0502020204030204" pitchFamily="34" charset="0"/>
                        </a:rPr>
                        <a:t>2017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CA" sz="1400" b="1" i="0" u="none" strike="noStrike">
                          <a:solidFill>
                            <a:srgbClr val="000000"/>
                          </a:solidFill>
                          <a:effectLst/>
                          <a:latin typeface="Calibri" panose="020F0502020204030204" pitchFamily="34" charset="0"/>
                        </a:rPr>
                        <a:t>147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CA" sz="1400" b="0" i="0" u="none" strike="noStrike" dirty="0">
                          <a:solidFill>
                            <a:srgbClr val="70AD47"/>
                          </a:solidFill>
                          <a:effectLst/>
                          <a:latin typeface="Calibri" panose="020F0502020204030204" pitchFamily="34" charset="0"/>
                        </a:rPr>
                        <a:t>Stable </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ctr" fontAlgn="b"/>
                      <a:r>
                        <a:rPr lang="en-CA" sz="1400" b="0" i="0" u="none" strike="noStrike">
                          <a:solidFill>
                            <a:srgbClr val="000000"/>
                          </a:solidFill>
                          <a:effectLst/>
                          <a:latin typeface="Calibri" panose="020F0502020204030204" pitchFamily="34" charset="0"/>
                        </a:rPr>
                        <a:t> ↓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CA" sz="1400" b="1" i="0" u="none" strike="noStrike">
                          <a:solidFill>
                            <a:srgbClr val="000000"/>
                          </a:solidFill>
                          <a:effectLst/>
                          <a:latin typeface="Calibri" panose="020F0502020204030204" pitchFamily="34" charset="0"/>
                        </a:rPr>
                        <a:t>YES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66FF"/>
                    </a:solidFill>
                  </a:tcPr>
                </a:tc>
                <a:tc>
                  <a:txBody>
                    <a:bodyPr/>
                    <a:lstStyle/>
                    <a:p>
                      <a:pPr algn="ctr" fontAlgn="b"/>
                      <a:r>
                        <a:rPr lang="en-CA" sz="1400" b="1" i="0" u="none" strike="noStrike" dirty="0">
                          <a:solidFill>
                            <a:srgbClr val="000000"/>
                          </a:solidFill>
                          <a:effectLst/>
                          <a:latin typeface="Calibri" panose="020F0502020204030204" pitchFamily="34" charset="0"/>
                        </a:rPr>
                        <a:t>YES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CA" sz="1400" b="1" i="0" u="none" strike="noStrike">
                          <a:solidFill>
                            <a:srgbClr val="000000"/>
                          </a:solidFill>
                          <a:effectLst/>
                          <a:latin typeface="Calibri" panose="020F0502020204030204" pitchFamily="34" charset="0"/>
                        </a:rPr>
                        <a:t>YES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66FF"/>
                    </a:solidFill>
                  </a:tcPr>
                </a:tc>
                <a:tc>
                  <a:txBody>
                    <a:bodyPr/>
                    <a:lstStyle/>
                    <a:p>
                      <a:pPr algn="ctr" fontAlgn="b"/>
                      <a:r>
                        <a:rPr lang="en-CA" sz="1400" b="1" i="0" u="none" strike="noStrike" dirty="0">
                          <a:solidFill>
                            <a:srgbClr val="000000"/>
                          </a:solidFill>
                          <a:effectLst/>
                          <a:latin typeface="Calibri" panose="020F0502020204030204" pitchFamily="34" charset="0"/>
                        </a:rPr>
                        <a:t>YES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66FF"/>
                    </a:solidFill>
                  </a:tcPr>
                </a:tc>
                <a:tc>
                  <a:txBody>
                    <a:bodyPr/>
                    <a:lstStyle/>
                    <a:p>
                      <a:pPr algn="ctr" fontAlgn="b"/>
                      <a:r>
                        <a:rPr lang="en-CA" sz="1400" b="1" i="0" u="none" strike="noStrike" dirty="0">
                          <a:solidFill>
                            <a:srgbClr val="000000"/>
                          </a:solidFill>
                          <a:effectLst/>
                          <a:latin typeface="Calibri" panose="020F0502020204030204" pitchFamily="34" charset="0"/>
                        </a:rPr>
                        <a:t>YES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66FF"/>
                    </a:solidFill>
                  </a:tcPr>
                </a:tc>
                <a:tc>
                  <a:txBody>
                    <a:bodyPr/>
                    <a:lstStyle/>
                    <a:p>
                      <a:pPr algn="ctr" fontAlgn="b"/>
                      <a:r>
                        <a:rPr lang="en-CA" sz="1400" b="1" i="0" u="none" strike="noStrike" dirty="0">
                          <a:solidFill>
                            <a:srgbClr val="000000"/>
                          </a:solidFill>
                          <a:effectLst/>
                          <a:latin typeface="Calibri" panose="020F0502020204030204" pitchFamily="34" charset="0"/>
                        </a:rPr>
                        <a:t>YES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66FF"/>
                    </a:solidFill>
                  </a:tcPr>
                </a:tc>
                <a:tc>
                  <a:txBody>
                    <a:bodyPr/>
                    <a:lstStyle/>
                    <a:p>
                      <a:pPr algn="ctr" fontAlgn="b"/>
                      <a:r>
                        <a:rPr lang="en-CA" sz="1400" b="0" i="0" u="none" strike="noStrike" dirty="0">
                          <a:solidFill>
                            <a:srgbClr val="C00000"/>
                          </a:solidFill>
                          <a:effectLst/>
                          <a:latin typeface="Calibri" panose="020F0502020204030204" pitchFamily="34" charset="0"/>
                        </a:rPr>
                        <a:t>NO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66FF"/>
                    </a:solidFill>
                  </a:tcPr>
                </a:tc>
                <a:tc>
                  <a:txBody>
                    <a:bodyPr/>
                    <a:lstStyle/>
                    <a:p>
                      <a:pPr algn="ctr" fontAlgn="b"/>
                      <a:r>
                        <a:rPr lang="en-CA" sz="1400" b="0" i="0" u="none" strike="noStrike" dirty="0">
                          <a:solidFill>
                            <a:srgbClr val="C00000"/>
                          </a:solidFill>
                          <a:effectLst/>
                          <a:latin typeface="Calibri" panose="020F0502020204030204" pitchFamily="34" charset="0"/>
                        </a:rPr>
                        <a:t>NO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CA" sz="1400" b="0" i="0" u="none" strike="noStrike">
                          <a:solidFill>
                            <a:srgbClr val="C00000"/>
                          </a:solidFill>
                          <a:effectLst/>
                          <a:latin typeface="Calibri" panose="020F0502020204030204" pitchFamily="34" charset="0"/>
                        </a:rPr>
                        <a:t>NO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98911589"/>
                  </a:ext>
                </a:extLst>
              </a:tr>
              <a:tr h="307376">
                <a:tc>
                  <a:txBody>
                    <a:bodyPr/>
                    <a:lstStyle/>
                    <a:p>
                      <a:pPr algn="l" fontAlgn="b"/>
                      <a:r>
                        <a:rPr lang="en-CA" sz="1400" b="0" i="0" u="none" strike="noStrike" dirty="0">
                          <a:solidFill>
                            <a:srgbClr val="000000"/>
                          </a:solidFill>
                          <a:effectLst/>
                          <a:latin typeface="Calibri" panose="020F0502020204030204" pitchFamily="34" charset="0"/>
                        </a:rPr>
                        <a:t>North Cariboo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ctr" fontAlgn="ctr"/>
                      <a:r>
                        <a:rPr lang="en-CA" sz="1400" b="1" i="0" u="none" strike="noStrike" dirty="0">
                          <a:solidFill>
                            <a:srgbClr val="000000"/>
                          </a:solidFill>
                          <a:effectLst/>
                          <a:latin typeface="Calibri" panose="020F0502020204030204" pitchFamily="34" charset="0"/>
                        </a:rPr>
                        <a:t>             2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ctr" fontAlgn="b"/>
                      <a:r>
                        <a:rPr lang="en-CA" sz="1400" b="0" i="0" u="none" strike="noStrike">
                          <a:solidFill>
                            <a:srgbClr val="000000"/>
                          </a:solidFill>
                          <a:effectLst/>
                          <a:latin typeface="Calibri" panose="020F0502020204030204" pitchFamily="34" charset="0"/>
                        </a:rPr>
                        <a:t>2020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CA" sz="1400" b="1" i="0" u="none" strike="noStrike">
                          <a:solidFill>
                            <a:srgbClr val="000000"/>
                          </a:solidFill>
                          <a:effectLst/>
                          <a:latin typeface="Calibri" panose="020F0502020204030204" pitchFamily="34" charset="0"/>
                        </a:rPr>
                        <a:t>145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CA" sz="1400" b="0" i="0" u="none" strike="noStrike" dirty="0">
                          <a:solidFill>
                            <a:srgbClr val="000000"/>
                          </a:solidFill>
                          <a:effectLst/>
                          <a:latin typeface="Calibri" panose="020F0502020204030204" pitchFamily="34" charset="0"/>
                        </a:rPr>
                        <a:t>Decreasing</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ctr" fontAlgn="b"/>
                      <a:r>
                        <a:rPr lang="en-CA" sz="1400" b="0" i="0" u="none" strike="noStrike">
                          <a:solidFill>
                            <a:srgbClr val="000000"/>
                          </a:solidFill>
                          <a:effectLst/>
                          <a:latin typeface="Calibri" panose="020F0502020204030204" pitchFamily="34" charset="0"/>
                        </a:rPr>
                        <a:t> ↓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CA" sz="1400" b="1" i="0" u="none" strike="noStrike" dirty="0">
                          <a:solidFill>
                            <a:srgbClr val="4472C4"/>
                          </a:solidFill>
                          <a:effectLst/>
                          <a:latin typeface="Calibri" panose="020F0502020204030204" pitchFamily="34" charset="0"/>
                        </a:rPr>
                        <a:t>Maybe</a:t>
                      </a:r>
                      <a:endParaRPr lang="en-CA" sz="1400" b="0" i="0" u="none" strike="noStrike" dirty="0">
                        <a:solidFill>
                          <a:srgbClr val="C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66FF"/>
                    </a:solidFill>
                  </a:tcPr>
                </a:tc>
                <a:tc>
                  <a:txBody>
                    <a:bodyPr/>
                    <a:lstStyle/>
                    <a:p>
                      <a:pPr algn="ctr" fontAlgn="b"/>
                      <a:r>
                        <a:rPr lang="en-CA" sz="1400" b="1" i="0" u="none" strike="noStrike" dirty="0">
                          <a:solidFill>
                            <a:srgbClr val="000000"/>
                          </a:solidFill>
                          <a:effectLst/>
                          <a:latin typeface="Calibri" panose="020F0502020204030204" pitchFamily="34" charset="0"/>
                        </a:rPr>
                        <a:t>YES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CA" sz="1400" b="0" i="0" u="none" strike="noStrike">
                          <a:solidFill>
                            <a:srgbClr val="C00000"/>
                          </a:solidFill>
                          <a:effectLst/>
                          <a:latin typeface="Calibri" panose="020F0502020204030204" pitchFamily="34" charset="0"/>
                        </a:rPr>
                        <a:t>NO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CA" sz="1400" b="1" i="0" u="none" strike="noStrike" dirty="0">
                          <a:solidFill>
                            <a:srgbClr val="000000"/>
                          </a:solidFill>
                          <a:effectLst/>
                          <a:latin typeface="Calibri" panose="020F0502020204030204" pitchFamily="34" charset="0"/>
                        </a:rPr>
                        <a:t>YES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CA" sz="1400" b="1" i="0" u="none" strike="noStrike" dirty="0">
                          <a:solidFill>
                            <a:srgbClr val="000000"/>
                          </a:solidFill>
                          <a:effectLst/>
                          <a:latin typeface="Calibri" panose="020F0502020204030204" pitchFamily="34" charset="0"/>
                        </a:rPr>
                        <a:t>YES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CA" sz="1400" b="1" i="0" u="none" strike="noStrike" dirty="0">
                          <a:solidFill>
                            <a:srgbClr val="000000"/>
                          </a:solidFill>
                          <a:effectLst/>
                          <a:latin typeface="Calibri" panose="020F0502020204030204" pitchFamily="34" charset="0"/>
                        </a:rPr>
                        <a:t>YES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66FF"/>
                    </a:solidFill>
                  </a:tcPr>
                </a:tc>
                <a:tc>
                  <a:txBody>
                    <a:bodyPr/>
                    <a:lstStyle/>
                    <a:p>
                      <a:pPr algn="ctr" fontAlgn="b"/>
                      <a:r>
                        <a:rPr lang="en-CA" sz="1400" b="0" i="0" u="none" strike="noStrike" dirty="0">
                          <a:solidFill>
                            <a:srgbClr val="C00000"/>
                          </a:solidFill>
                          <a:effectLst/>
                          <a:latin typeface="Calibri" panose="020F0502020204030204" pitchFamily="34" charset="0"/>
                        </a:rPr>
                        <a:t>NO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CA" sz="1400" b="0" i="0" u="none" strike="noStrike" dirty="0">
                          <a:solidFill>
                            <a:srgbClr val="C00000"/>
                          </a:solidFill>
                          <a:effectLst/>
                          <a:latin typeface="Calibri" panose="020F0502020204030204" pitchFamily="34" charset="0"/>
                        </a:rPr>
                        <a:t>NO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CA" sz="1400" b="0" i="0" u="none" strike="noStrike" dirty="0">
                          <a:solidFill>
                            <a:srgbClr val="C00000"/>
                          </a:solidFill>
                          <a:effectLst/>
                          <a:latin typeface="Calibri" panose="020F0502020204030204" pitchFamily="34" charset="0"/>
                        </a:rPr>
                        <a:t>NO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10219810"/>
                  </a:ext>
                </a:extLst>
              </a:tr>
              <a:tr h="307376">
                <a:tc>
                  <a:txBody>
                    <a:bodyPr/>
                    <a:lstStyle/>
                    <a:p>
                      <a:pPr algn="l" fontAlgn="b"/>
                      <a:r>
                        <a:rPr lang="en-CA" sz="1400" b="0" i="0" u="none" strike="noStrike" dirty="0">
                          <a:solidFill>
                            <a:srgbClr val="000000"/>
                          </a:solidFill>
                          <a:effectLst/>
                          <a:latin typeface="Calibri" panose="020F0502020204030204" pitchFamily="34" charset="0"/>
                        </a:rPr>
                        <a:t>Wells Gray South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ctr" fontAlgn="ctr"/>
                      <a:r>
                        <a:rPr lang="en-CA" sz="1400" b="1" i="0" u="none" strike="noStrike" dirty="0">
                          <a:solidFill>
                            <a:srgbClr val="000000"/>
                          </a:solidFill>
                          <a:effectLst/>
                          <a:latin typeface="Calibri" panose="020F0502020204030204" pitchFamily="34" charset="0"/>
                        </a:rPr>
                        <a:t>             2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ctr" fontAlgn="b"/>
                      <a:r>
                        <a:rPr lang="en-CA" sz="1400" b="0" i="0" u="none" strike="noStrike">
                          <a:solidFill>
                            <a:srgbClr val="000000"/>
                          </a:solidFill>
                          <a:effectLst/>
                          <a:latin typeface="Calibri" panose="020F0502020204030204" pitchFamily="34" charset="0"/>
                        </a:rPr>
                        <a:t>2020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CA" sz="1400" b="1" i="0" u="none" strike="noStrike">
                          <a:solidFill>
                            <a:srgbClr val="000000"/>
                          </a:solidFill>
                          <a:effectLst/>
                          <a:latin typeface="Calibri" panose="020F0502020204030204" pitchFamily="34" charset="0"/>
                        </a:rPr>
                        <a:t>135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CA" sz="1400" b="0" i="0" u="none" strike="noStrike" dirty="0">
                          <a:solidFill>
                            <a:srgbClr val="70AD47"/>
                          </a:solidFill>
                          <a:effectLst/>
                          <a:latin typeface="Calibri" panose="020F0502020204030204" pitchFamily="34" charset="0"/>
                        </a:rPr>
                        <a:t>Stable </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ctr" fontAlgn="b"/>
                      <a:r>
                        <a:rPr lang="en-CA" sz="1400" b="0" i="0" u="none" strike="noStrike">
                          <a:solidFill>
                            <a:srgbClr val="000000"/>
                          </a:solidFill>
                          <a:effectLst/>
                          <a:latin typeface="Calibri" panose="020F0502020204030204" pitchFamily="34" charset="0"/>
                        </a:rPr>
                        <a:t> ↓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CA" sz="1400" b="1" i="0" u="none" strike="noStrike" dirty="0">
                          <a:solidFill>
                            <a:srgbClr val="4472C4"/>
                          </a:solidFill>
                          <a:effectLst/>
                          <a:latin typeface="Calibri" panose="020F0502020204030204" pitchFamily="34" charset="0"/>
                        </a:rPr>
                        <a:t>Maybe</a:t>
                      </a:r>
                      <a:endParaRPr lang="en-CA" sz="1400" b="0" i="0" u="none" strike="noStrike" dirty="0">
                        <a:solidFill>
                          <a:srgbClr val="C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66FF"/>
                    </a:solidFill>
                  </a:tcPr>
                </a:tc>
                <a:tc>
                  <a:txBody>
                    <a:bodyPr/>
                    <a:lstStyle/>
                    <a:p>
                      <a:pPr algn="ctr" fontAlgn="b"/>
                      <a:r>
                        <a:rPr lang="en-CA" sz="1400" b="1" i="0" u="none" strike="noStrike" dirty="0">
                          <a:solidFill>
                            <a:srgbClr val="000000"/>
                          </a:solidFill>
                          <a:effectLst/>
                          <a:latin typeface="Calibri" panose="020F0502020204030204" pitchFamily="34" charset="0"/>
                        </a:rPr>
                        <a:t>YES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CA" sz="1400" b="1" i="0" u="none" strike="noStrike">
                          <a:solidFill>
                            <a:srgbClr val="000000"/>
                          </a:solidFill>
                          <a:effectLst/>
                          <a:latin typeface="Calibri" panose="020F0502020204030204" pitchFamily="34" charset="0"/>
                        </a:rPr>
                        <a:t>YES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CA" sz="1400" b="1" i="0" u="none" strike="noStrike" dirty="0">
                          <a:solidFill>
                            <a:srgbClr val="4472C4"/>
                          </a:solidFill>
                          <a:effectLst/>
                          <a:latin typeface="Calibri" panose="020F0502020204030204" pitchFamily="34" charset="0"/>
                        </a:rPr>
                        <a:t>Maybe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CA" sz="1400" b="1" i="0" u="none" strike="noStrike">
                          <a:solidFill>
                            <a:srgbClr val="4472C4"/>
                          </a:solidFill>
                          <a:effectLst/>
                          <a:latin typeface="Calibri" panose="020F0502020204030204" pitchFamily="34" charset="0"/>
                        </a:rPr>
                        <a:t>Maybe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CA" sz="1400" b="1" i="0" u="none" strike="noStrike" dirty="0">
                          <a:solidFill>
                            <a:srgbClr val="000000"/>
                          </a:solidFill>
                          <a:effectLst/>
                          <a:latin typeface="Calibri" panose="020F0502020204030204" pitchFamily="34" charset="0"/>
                        </a:rPr>
                        <a:t>YES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66FF"/>
                    </a:solidFill>
                  </a:tcPr>
                </a:tc>
                <a:tc>
                  <a:txBody>
                    <a:bodyPr/>
                    <a:lstStyle/>
                    <a:p>
                      <a:pPr algn="ctr" fontAlgn="b"/>
                      <a:r>
                        <a:rPr lang="en-CA" sz="1400" b="0" i="0" u="none" strike="noStrike" dirty="0">
                          <a:solidFill>
                            <a:srgbClr val="C00000"/>
                          </a:solidFill>
                          <a:effectLst/>
                          <a:latin typeface="Calibri" panose="020F0502020204030204" pitchFamily="34" charset="0"/>
                        </a:rPr>
                        <a:t>NO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CA" sz="1400" b="0" i="0" u="none" strike="noStrike">
                          <a:solidFill>
                            <a:srgbClr val="C00000"/>
                          </a:solidFill>
                          <a:effectLst/>
                          <a:latin typeface="Calibri" panose="020F0502020204030204" pitchFamily="34" charset="0"/>
                        </a:rPr>
                        <a:t>NO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CA" sz="1400" b="0" i="0" u="none" strike="noStrike" dirty="0">
                          <a:solidFill>
                            <a:srgbClr val="C00000"/>
                          </a:solidFill>
                          <a:effectLst/>
                          <a:latin typeface="Calibri" panose="020F0502020204030204" pitchFamily="34" charset="0"/>
                        </a:rPr>
                        <a:t>NO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9693668"/>
                  </a:ext>
                </a:extLst>
              </a:tr>
              <a:tr h="307376">
                <a:tc>
                  <a:txBody>
                    <a:bodyPr/>
                    <a:lstStyle/>
                    <a:p>
                      <a:pPr algn="l" fontAlgn="b"/>
                      <a:r>
                        <a:rPr lang="en-CA" sz="1400" b="0" i="0" u="none" strike="noStrike" dirty="0" err="1">
                          <a:solidFill>
                            <a:srgbClr val="000000"/>
                          </a:solidFill>
                          <a:effectLst/>
                          <a:latin typeface="Calibri" panose="020F0502020204030204" pitchFamily="34" charset="0"/>
                        </a:rPr>
                        <a:t>Barkerville</a:t>
                      </a:r>
                      <a:endParaRPr lang="en-CA" sz="1400" b="0" i="0" u="none" strike="noStrike" dirty="0">
                        <a:solidFill>
                          <a:srgbClr val="000000"/>
                        </a:solidFill>
                        <a:effectLst/>
                        <a:latin typeface="Calibri" panose="020F0502020204030204"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en-CA" sz="1400" b="1" i="0" u="none" strike="noStrike" dirty="0">
                          <a:solidFill>
                            <a:srgbClr val="000000"/>
                          </a:solidFill>
                          <a:effectLst/>
                          <a:latin typeface="Calibri" panose="020F0502020204030204" pitchFamily="34" charset="0"/>
                        </a:rPr>
                        <a:t>             3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b"/>
                      <a:r>
                        <a:rPr lang="en-CA" sz="1400" b="0" i="0" u="none" strike="noStrike">
                          <a:solidFill>
                            <a:srgbClr val="000000"/>
                          </a:solidFill>
                          <a:effectLst/>
                          <a:latin typeface="Calibri" panose="020F0502020204030204" pitchFamily="34" charset="0"/>
                        </a:rPr>
                        <a:t>2020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CA" sz="1400" b="1" i="0" u="none" strike="noStrike">
                          <a:solidFill>
                            <a:srgbClr val="000000"/>
                          </a:solidFill>
                          <a:effectLst/>
                          <a:latin typeface="Calibri" panose="020F0502020204030204" pitchFamily="34" charset="0"/>
                        </a:rPr>
                        <a:t>65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CA" sz="1400" b="0" i="0" u="none" strike="noStrike" dirty="0">
                          <a:solidFill>
                            <a:srgbClr val="000000"/>
                          </a:solidFill>
                          <a:effectLst/>
                          <a:latin typeface="Calibri" panose="020F0502020204030204" pitchFamily="34" charset="0"/>
                        </a:rPr>
                        <a:t>Decreasing</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ctr" fontAlgn="b"/>
                      <a:r>
                        <a:rPr lang="en-CA" sz="1400" b="0" i="0" u="none" strike="noStrike" dirty="0">
                          <a:solidFill>
                            <a:srgbClr val="70AD47"/>
                          </a:solidFill>
                          <a:effectLst/>
                          <a:latin typeface="Calibri" panose="020F0502020204030204" pitchFamily="34" charset="0"/>
                        </a:rPr>
                        <a:t> ↔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CA" sz="1400" b="1" i="0" u="none" strike="noStrike">
                          <a:solidFill>
                            <a:srgbClr val="000000"/>
                          </a:solidFill>
                          <a:effectLst/>
                          <a:latin typeface="Calibri" panose="020F0502020204030204" pitchFamily="34" charset="0"/>
                        </a:rPr>
                        <a:t>YES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66FF"/>
                    </a:solidFill>
                  </a:tcPr>
                </a:tc>
                <a:tc>
                  <a:txBody>
                    <a:bodyPr/>
                    <a:lstStyle/>
                    <a:p>
                      <a:pPr algn="ctr" fontAlgn="b"/>
                      <a:r>
                        <a:rPr lang="en-CA" sz="1400" b="1" i="0" u="none" strike="noStrike" dirty="0">
                          <a:solidFill>
                            <a:srgbClr val="000000"/>
                          </a:solidFill>
                          <a:effectLst/>
                          <a:latin typeface="Calibri" panose="020F0502020204030204" pitchFamily="34" charset="0"/>
                        </a:rPr>
                        <a:t>YES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CA" sz="1400" b="1" i="0" u="none" strike="noStrike">
                          <a:solidFill>
                            <a:srgbClr val="000000"/>
                          </a:solidFill>
                          <a:effectLst/>
                          <a:latin typeface="Calibri" panose="020F0502020204030204" pitchFamily="34" charset="0"/>
                        </a:rPr>
                        <a:t>YES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CA" sz="1400" b="1" i="0" u="none" strike="noStrike">
                          <a:solidFill>
                            <a:srgbClr val="4472C4"/>
                          </a:solidFill>
                          <a:effectLst/>
                          <a:latin typeface="Calibri" panose="020F0502020204030204" pitchFamily="34" charset="0"/>
                        </a:rPr>
                        <a:t>Maybe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CA" sz="1400" b="1" i="0" u="none" strike="noStrike">
                          <a:solidFill>
                            <a:srgbClr val="4472C4"/>
                          </a:solidFill>
                          <a:effectLst/>
                          <a:latin typeface="Calibri" panose="020F0502020204030204" pitchFamily="34" charset="0"/>
                        </a:rPr>
                        <a:t>Maybe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CA" sz="1400" b="1" i="0" u="none" strike="noStrike" dirty="0">
                          <a:solidFill>
                            <a:srgbClr val="000000"/>
                          </a:solidFill>
                          <a:effectLst/>
                          <a:latin typeface="Calibri" panose="020F0502020204030204" pitchFamily="34" charset="0"/>
                        </a:rPr>
                        <a:t>YES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66FF"/>
                    </a:solidFill>
                  </a:tcPr>
                </a:tc>
                <a:tc>
                  <a:txBody>
                    <a:bodyPr/>
                    <a:lstStyle/>
                    <a:p>
                      <a:pPr algn="ctr" fontAlgn="b"/>
                      <a:r>
                        <a:rPr lang="en-CA" sz="1400" b="0" i="0" u="none" strike="noStrike" dirty="0">
                          <a:solidFill>
                            <a:srgbClr val="C00000"/>
                          </a:solidFill>
                          <a:effectLst/>
                          <a:latin typeface="Calibri" panose="020F0502020204030204" pitchFamily="34" charset="0"/>
                        </a:rPr>
                        <a:t>NO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CA" sz="1400" b="0" i="0" u="none" strike="noStrike" dirty="0">
                          <a:solidFill>
                            <a:srgbClr val="C00000"/>
                          </a:solidFill>
                          <a:effectLst/>
                          <a:latin typeface="Calibri" panose="020F0502020204030204" pitchFamily="34" charset="0"/>
                        </a:rPr>
                        <a:t>NO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CA" sz="1400" b="0" i="0" u="none" strike="noStrike" dirty="0">
                          <a:solidFill>
                            <a:srgbClr val="C00000"/>
                          </a:solidFill>
                          <a:effectLst/>
                          <a:latin typeface="Calibri" panose="020F0502020204030204" pitchFamily="34" charset="0"/>
                        </a:rPr>
                        <a:t>NO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58360605"/>
                  </a:ext>
                </a:extLst>
              </a:tr>
              <a:tr h="307376">
                <a:tc>
                  <a:txBody>
                    <a:bodyPr/>
                    <a:lstStyle/>
                    <a:p>
                      <a:pPr algn="l" fontAlgn="b"/>
                      <a:r>
                        <a:rPr lang="en-CA" sz="1400" b="0" i="0" u="none" strike="noStrike" dirty="0">
                          <a:solidFill>
                            <a:srgbClr val="000000"/>
                          </a:solidFill>
                          <a:effectLst/>
                          <a:latin typeface="Calibri" panose="020F0502020204030204" pitchFamily="34" charset="0"/>
                        </a:rPr>
                        <a:t>Groundhog</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en-CA" sz="1400" b="1" i="0" u="none" strike="noStrike" dirty="0">
                          <a:solidFill>
                            <a:srgbClr val="000000"/>
                          </a:solidFill>
                          <a:effectLst/>
                          <a:latin typeface="Calibri" panose="020F0502020204030204" pitchFamily="34" charset="0"/>
                        </a:rPr>
                        <a:t>             3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b"/>
                      <a:r>
                        <a:rPr lang="en-CA" sz="1400" b="0" i="0" u="none" strike="noStrike">
                          <a:solidFill>
                            <a:srgbClr val="000000"/>
                          </a:solidFill>
                          <a:effectLst/>
                          <a:latin typeface="Calibri" panose="020F0502020204030204" pitchFamily="34" charset="0"/>
                        </a:rPr>
                        <a:t>2020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CA" sz="1400" b="1" i="0" u="none" strike="noStrike">
                          <a:solidFill>
                            <a:srgbClr val="000000"/>
                          </a:solidFill>
                          <a:effectLst/>
                          <a:latin typeface="Calibri" panose="020F0502020204030204" pitchFamily="34" charset="0"/>
                        </a:rPr>
                        <a:t>31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CA" sz="1400" b="0" i="0" u="none" strike="noStrike" dirty="0">
                          <a:solidFill>
                            <a:srgbClr val="70AD47"/>
                          </a:solidFill>
                          <a:effectLst/>
                          <a:latin typeface="Calibri" panose="020F0502020204030204" pitchFamily="34" charset="0"/>
                        </a:rPr>
                        <a:t>Stable </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ctr" fontAlgn="b"/>
                      <a:r>
                        <a:rPr lang="en-CA" sz="1400" b="0" i="0" u="none" strike="noStrike" dirty="0">
                          <a:solidFill>
                            <a:srgbClr val="000000"/>
                          </a:solidFill>
                          <a:effectLst/>
                          <a:latin typeface="Calibri" panose="020F0502020204030204" pitchFamily="34" charset="0"/>
                        </a:rPr>
                        <a:t> ↓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CA" sz="1400" b="1" i="0" u="none" strike="noStrike" dirty="0">
                          <a:solidFill>
                            <a:srgbClr val="4472C4"/>
                          </a:solidFill>
                          <a:effectLst/>
                          <a:latin typeface="Calibri" panose="020F0502020204030204" pitchFamily="34" charset="0"/>
                        </a:rPr>
                        <a:t>Maybe</a:t>
                      </a:r>
                      <a:endParaRPr lang="en-CA" sz="1400" b="0" i="0" u="none" strike="noStrike" dirty="0">
                        <a:solidFill>
                          <a:srgbClr val="C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66FF"/>
                    </a:solidFill>
                  </a:tcPr>
                </a:tc>
                <a:tc>
                  <a:txBody>
                    <a:bodyPr/>
                    <a:lstStyle/>
                    <a:p>
                      <a:pPr algn="ctr" fontAlgn="b"/>
                      <a:r>
                        <a:rPr lang="en-CA" sz="1400" b="1" i="0" u="none" strike="noStrike" dirty="0">
                          <a:solidFill>
                            <a:srgbClr val="000000"/>
                          </a:solidFill>
                          <a:effectLst/>
                          <a:latin typeface="Calibri" panose="020F0502020204030204" pitchFamily="34" charset="0"/>
                        </a:rPr>
                        <a:t>YES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CA" sz="1400" b="1" i="0" u="none" strike="noStrike">
                          <a:solidFill>
                            <a:srgbClr val="000000"/>
                          </a:solidFill>
                          <a:effectLst/>
                          <a:latin typeface="Calibri" panose="020F0502020204030204" pitchFamily="34" charset="0"/>
                        </a:rPr>
                        <a:t>YES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CA" sz="1400" b="1" i="0" u="none" strike="noStrike">
                          <a:solidFill>
                            <a:srgbClr val="4472C4"/>
                          </a:solidFill>
                          <a:effectLst/>
                          <a:latin typeface="Calibri" panose="020F0502020204030204" pitchFamily="34" charset="0"/>
                        </a:rPr>
                        <a:t>Maybe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CA" sz="1400" b="1" i="0" u="none" strike="noStrike">
                          <a:solidFill>
                            <a:srgbClr val="4472C4"/>
                          </a:solidFill>
                          <a:effectLst/>
                          <a:latin typeface="Calibri" panose="020F0502020204030204" pitchFamily="34" charset="0"/>
                        </a:rPr>
                        <a:t>Maybe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CA" sz="1400" b="1" i="0" u="none" strike="noStrike">
                          <a:solidFill>
                            <a:srgbClr val="000000"/>
                          </a:solidFill>
                          <a:effectLst/>
                          <a:latin typeface="Calibri" panose="020F0502020204030204" pitchFamily="34" charset="0"/>
                        </a:rPr>
                        <a:t>YES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66FF"/>
                    </a:solidFill>
                  </a:tcPr>
                </a:tc>
                <a:tc>
                  <a:txBody>
                    <a:bodyPr/>
                    <a:lstStyle/>
                    <a:p>
                      <a:pPr algn="ctr" fontAlgn="b"/>
                      <a:r>
                        <a:rPr lang="en-CA" sz="1400" b="0" i="0" u="none" strike="noStrike" dirty="0">
                          <a:solidFill>
                            <a:srgbClr val="C00000"/>
                          </a:solidFill>
                          <a:effectLst/>
                          <a:latin typeface="Calibri" panose="020F0502020204030204" pitchFamily="34" charset="0"/>
                        </a:rPr>
                        <a:t>NO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CA" sz="1400" b="0" i="0" u="none" strike="noStrike" dirty="0">
                          <a:solidFill>
                            <a:srgbClr val="C00000"/>
                          </a:solidFill>
                          <a:effectLst/>
                          <a:latin typeface="Calibri" panose="020F0502020204030204" pitchFamily="34" charset="0"/>
                        </a:rPr>
                        <a:t>NO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CA" sz="1400" b="0" i="0" u="none" strike="noStrike" dirty="0">
                          <a:solidFill>
                            <a:srgbClr val="C00000"/>
                          </a:solidFill>
                          <a:effectLst/>
                          <a:latin typeface="Calibri" panose="020F0502020204030204" pitchFamily="34" charset="0"/>
                        </a:rPr>
                        <a:t>NO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63705797"/>
                  </a:ext>
                </a:extLst>
              </a:tr>
              <a:tr h="307376">
                <a:tc>
                  <a:txBody>
                    <a:bodyPr/>
                    <a:lstStyle/>
                    <a:p>
                      <a:pPr algn="l" fontAlgn="b"/>
                      <a:r>
                        <a:rPr lang="en-CA" sz="1400" b="1" i="1" u="none" strike="noStrike" dirty="0">
                          <a:solidFill>
                            <a:srgbClr val="000000"/>
                          </a:solidFill>
                          <a:effectLst/>
                          <a:latin typeface="Calibri" panose="020F0502020204030204" pitchFamily="34" charset="0"/>
                        </a:rPr>
                        <a:t>Central </a:t>
                      </a:r>
                      <a:r>
                        <a:rPr lang="en-CA" sz="1400" b="1" i="1" u="none" strike="noStrike" dirty="0" err="1">
                          <a:solidFill>
                            <a:srgbClr val="000000"/>
                          </a:solidFill>
                          <a:effectLst/>
                          <a:latin typeface="Calibri" panose="020F0502020204030204" pitchFamily="34" charset="0"/>
                        </a:rPr>
                        <a:t>Selkirks</a:t>
                      </a:r>
                      <a:endParaRPr lang="en-CA" sz="1400" b="1" i="1" u="none" strike="noStrike" dirty="0">
                        <a:solidFill>
                          <a:srgbClr val="000000"/>
                        </a:solidFill>
                        <a:effectLst/>
                        <a:latin typeface="Calibri" panose="020F0502020204030204"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en-CA" sz="1400" b="1" i="0" u="none" strike="noStrike" dirty="0">
                          <a:solidFill>
                            <a:srgbClr val="000000"/>
                          </a:solidFill>
                          <a:effectLst/>
                          <a:latin typeface="Calibri" panose="020F0502020204030204" pitchFamily="34" charset="0"/>
                        </a:rPr>
                        <a:t>             3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b"/>
                      <a:r>
                        <a:rPr lang="en-CA" sz="1400" b="0" i="0" u="none" strike="noStrike" dirty="0">
                          <a:solidFill>
                            <a:srgbClr val="000000"/>
                          </a:solidFill>
                          <a:effectLst/>
                          <a:latin typeface="Calibri" panose="020F0502020204030204" pitchFamily="34" charset="0"/>
                        </a:rPr>
                        <a:t>2020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CA" sz="1400" b="1" i="0" u="none" strike="noStrike">
                          <a:solidFill>
                            <a:srgbClr val="000000"/>
                          </a:solidFill>
                          <a:effectLst/>
                          <a:latin typeface="Calibri" panose="020F0502020204030204" pitchFamily="34" charset="0"/>
                        </a:rPr>
                        <a:t>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CA" sz="1400" b="0" i="0" u="none" strike="noStrike" dirty="0">
                          <a:solidFill>
                            <a:srgbClr val="000000"/>
                          </a:solidFill>
                          <a:effectLst/>
                          <a:latin typeface="Calibri" panose="020F0502020204030204" pitchFamily="34" charset="0"/>
                        </a:rPr>
                        <a:t>Decreasing</a:t>
                      </a:r>
                    </a:p>
                  </a:txBody>
                  <a:tcPr marL="0" marR="0" marT="0" marB="0" anchor="ctr">
                    <a:lnL w="6350" cap="flat" cmpd="sng" algn="ctr">
                      <a:solidFill>
                        <a:srgbClr val="80808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ctr" fontAlgn="b"/>
                      <a:r>
                        <a:rPr lang="en-CA" sz="1400" b="0" i="0" u="none" strike="noStrike">
                          <a:solidFill>
                            <a:srgbClr val="000000"/>
                          </a:solidFill>
                          <a:effectLst/>
                          <a:latin typeface="Calibri" panose="020F0502020204030204" pitchFamily="34" charset="0"/>
                        </a:rPr>
                        <a:t> ↓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CA" sz="1400" b="1" i="0" u="none" strike="noStrike">
                          <a:solidFill>
                            <a:srgbClr val="000000"/>
                          </a:solidFill>
                          <a:effectLst/>
                          <a:latin typeface="Calibri" panose="020F0502020204030204" pitchFamily="34" charset="0"/>
                        </a:rPr>
                        <a:t>YES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66FF"/>
                    </a:solidFill>
                  </a:tcPr>
                </a:tc>
                <a:tc>
                  <a:txBody>
                    <a:bodyPr/>
                    <a:lstStyle/>
                    <a:p>
                      <a:pPr algn="ctr" fontAlgn="b"/>
                      <a:r>
                        <a:rPr lang="en-CA" sz="1400" b="1" i="0" u="none" strike="noStrike" dirty="0">
                          <a:solidFill>
                            <a:srgbClr val="000000"/>
                          </a:solidFill>
                          <a:effectLst/>
                          <a:latin typeface="Calibri" panose="020F0502020204030204" pitchFamily="34" charset="0"/>
                        </a:rPr>
                        <a:t>YES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CA" sz="1400" b="1" i="0" u="none" strike="noStrike">
                          <a:solidFill>
                            <a:srgbClr val="000000"/>
                          </a:solidFill>
                          <a:effectLst/>
                          <a:latin typeface="Calibri" panose="020F0502020204030204" pitchFamily="34" charset="0"/>
                        </a:rPr>
                        <a:t>YES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CA" sz="1400" b="1" i="0" u="none" strike="noStrike">
                          <a:solidFill>
                            <a:srgbClr val="000000"/>
                          </a:solidFill>
                          <a:effectLst/>
                          <a:latin typeface="Calibri" panose="020F0502020204030204" pitchFamily="34" charset="0"/>
                        </a:rPr>
                        <a:t>YES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66FF"/>
                    </a:solidFill>
                  </a:tcPr>
                </a:tc>
                <a:tc>
                  <a:txBody>
                    <a:bodyPr/>
                    <a:lstStyle/>
                    <a:p>
                      <a:pPr algn="ctr" fontAlgn="b"/>
                      <a:r>
                        <a:rPr lang="en-CA" sz="1400" b="1" i="0" u="none" strike="noStrike">
                          <a:solidFill>
                            <a:srgbClr val="000000"/>
                          </a:solidFill>
                          <a:effectLst/>
                          <a:latin typeface="Calibri" panose="020F0502020204030204" pitchFamily="34" charset="0"/>
                        </a:rPr>
                        <a:t>YES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CA" sz="1400" b="1" i="0" u="none" strike="noStrike">
                          <a:solidFill>
                            <a:srgbClr val="000000"/>
                          </a:solidFill>
                          <a:effectLst/>
                          <a:latin typeface="Calibri" panose="020F0502020204030204" pitchFamily="34" charset="0"/>
                        </a:rPr>
                        <a:t>YES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66FF"/>
                    </a:solidFill>
                  </a:tcPr>
                </a:tc>
                <a:tc>
                  <a:txBody>
                    <a:bodyPr/>
                    <a:lstStyle/>
                    <a:p>
                      <a:pPr algn="ctr" fontAlgn="b"/>
                      <a:r>
                        <a:rPr lang="en-CA" sz="1400" b="1" i="0" u="none" strike="noStrike" dirty="0">
                          <a:solidFill>
                            <a:srgbClr val="000000"/>
                          </a:solidFill>
                          <a:effectLst/>
                          <a:latin typeface="Calibri" panose="020F0502020204030204" pitchFamily="34" charset="0"/>
                        </a:rPr>
                        <a:t>YES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b"/>
                      <a:r>
                        <a:rPr lang="en-CA" sz="1400" b="0" i="0" u="none" strike="noStrike" dirty="0">
                          <a:solidFill>
                            <a:srgbClr val="C00000"/>
                          </a:solidFill>
                          <a:effectLst/>
                          <a:latin typeface="Calibri" panose="020F0502020204030204" pitchFamily="34" charset="0"/>
                        </a:rPr>
                        <a:t>NO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CA" sz="1400" b="1" i="0" u="none" strike="noStrike" dirty="0">
                          <a:solidFill>
                            <a:srgbClr val="4472C4"/>
                          </a:solidFill>
                          <a:effectLst/>
                          <a:latin typeface="Calibri" panose="020F0502020204030204" pitchFamily="34" charset="0"/>
                        </a:rPr>
                        <a:t>Maybe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12147056"/>
                  </a:ext>
                </a:extLst>
              </a:tr>
            </a:tbl>
          </a:graphicData>
        </a:graphic>
      </p:graphicFrame>
      <p:sp>
        <p:nvSpPr>
          <p:cNvPr id="7" name="Oval 6">
            <a:extLst>
              <a:ext uri="{FF2B5EF4-FFF2-40B4-BE49-F238E27FC236}">
                <a16:creationId xmlns:a16="http://schemas.microsoft.com/office/drawing/2014/main" id="{6B9DBD84-B3BF-4E07-ACFF-484FFB472CE5}"/>
              </a:ext>
            </a:extLst>
          </p:cNvPr>
          <p:cNvSpPr/>
          <p:nvPr/>
        </p:nvSpPr>
        <p:spPr>
          <a:xfrm>
            <a:off x="4900395" y="896543"/>
            <a:ext cx="1765876" cy="5042141"/>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TextBox 7">
            <a:extLst>
              <a:ext uri="{FF2B5EF4-FFF2-40B4-BE49-F238E27FC236}">
                <a16:creationId xmlns:a16="http://schemas.microsoft.com/office/drawing/2014/main" id="{3BBF14E1-90A4-419E-8AB9-97B8813F2713}"/>
              </a:ext>
            </a:extLst>
          </p:cNvPr>
          <p:cNvSpPr txBox="1"/>
          <p:nvPr/>
        </p:nvSpPr>
        <p:spPr bwMode="auto">
          <a:xfrm>
            <a:off x="5182046" y="5022380"/>
            <a:ext cx="1202573" cy="400110"/>
          </a:xfrm>
          <a:prstGeom prst="rect">
            <a:avLst/>
          </a:prstGeom>
          <a:noFill/>
          <a:ln w="9525">
            <a:noFill/>
            <a:miter lim="800000"/>
            <a:headEnd/>
            <a:tailEnd/>
          </a:ln>
        </p:spPr>
        <p:txBody>
          <a:bodyPr wrap="none" rtlCol="0">
            <a:spAutoFit/>
          </a:bodyPr>
          <a:lstStyle/>
          <a:p>
            <a:pPr>
              <a:spcBef>
                <a:spcPct val="50000"/>
              </a:spcBef>
            </a:pPr>
            <a:r>
              <a:rPr lang="en-CA" sz="2000" b="1" dirty="0">
                <a:solidFill>
                  <a:srgbClr val="C00000"/>
                </a:solidFill>
              </a:rPr>
              <a:t>Scenarios</a:t>
            </a:r>
          </a:p>
        </p:txBody>
      </p:sp>
      <p:sp>
        <p:nvSpPr>
          <p:cNvPr id="9" name="TextBox 8">
            <a:extLst>
              <a:ext uri="{FF2B5EF4-FFF2-40B4-BE49-F238E27FC236}">
                <a16:creationId xmlns:a16="http://schemas.microsoft.com/office/drawing/2014/main" id="{4872BFAE-39E3-4A51-9432-402EAC8FCC8F}"/>
              </a:ext>
            </a:extLst>
          </p:cNvPr>
          <p:cNvSpPr txBox="1"/>
          <p:nvPr/>
        </p:nvSpPr>
        <p:spPr bwMode="auto">
          <a:xfrm>
            <a:off x="5234442" y="1237927"/>
            <a:ext cx="1999265" cy="338554"/>
          </a:xfrm>
          <a:prstGeom prst="rect">
            <a:avLst/>
          </a:prstGeom>
          <a:noFill/>
          <a:ln w="9525">
            <a:noFill/>
            <a:miter lim="800000"/>
            <a:headEnd/>
            <a:tailEnd/>
          </a:ln>
        </p:spPr>
        <p:txBody>
          <a:bodyPr wrap="none" rtlCol="0">
            <a:spAutoFit/>
          </a:bodyPr>
          <a:lstStyle/>
          <a:p>
            <a:pPr>
              <a:spcBef>
                <a:spcPct val="50000"/>
              </a:spcBef>
            </a:pPr>
            <a:r>
              <a:rPr lang="en-CA" sz="1600" b="1" dirty="0">
                <a:solidFill>
                  <a:srgbClr val="0070C0"/>
                </a:solidFill>
              </a:rPr>
              <a:t>Habitat Management</a:t>
            </a:r>
          </a:p>
        </p:txBody>
      </p:sp>
      <p:sp>
        <p:nvSpPr>
          <p:cNvPr id="10" name="TextBox 9">
            <a:extLst>
              <a:ext uri="{FF2B5EF4-FFF2-40B4-BE49-F238E27FC236}">
                <a16:creationId xmlns:a16="http://schemas.microsoft.com/office/drawing/2014/main" id="{83AE6B17-C131-4CF7-9B87-044BF2FADE25}"/>
              </a:ext>
            </a:extLst>
          </p:cNvPr>
          <p:cNvSpPr txBox="1"/>
          <p:nvPr/>
        </p:nvSpPr>
        <p:spPr bwMode="auto">
          <a:xfrm>
            <a:off x="8307088" y="1237927"/>
            <a:ext cx="2297680" cy="338554"/>
          </a:xfrm>
          <a:prstGeom prst="rect">
            <a:avLst/>
          </a:prstGeom>
          <a:noFill/>
          <a:ln w="9525">
            <a:noFill/>
            <a:miter lim="800000"/>
            <a:headEnd/>
            <a:tailEnd/>
          </a:ln>
        </p:spPr>
        <p:txBody>
          <a:bodyPr wrap="none" rtlCol="0">
            <a:spAutoFit/>
          </a:bodyPr>
          <a:lstStyle/>
          <a:p>
            <a:pPr>
              <a:spcBef>
                <a:spcPct val="50000"/>
              </a:spcBef>
            </a:pPr>
            <a:r>
              <a:rPr lang="en-CA" sz="1600" b="1" dirty="0">
                <a:solidFill>
                  <a:schemeClr val="bg2">
                    <a:lumMod val="50000"/>
                  </a:schemeClr>
                </a:solidFill>
              </a:rPr>
              <a:t>Population Management</a:t>
            </a:r>
          </a:p>
        </p:txBody>
      </p:sp>
    </p:spTree>
    <p:extLst>
      <p:ext uri="{BB962C8B-B14F-4D97-AF65-F5344CB8AC3E}">
        <p14:creationId xmlns:p14="http://schemas.microsoft.com/office/powerpoint/2010/main" val="39521151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958E5A7-8044-45C2-906B-279ADAA221A3}"/>
              </a:ext>
            </a:extLst>
          </p:cNvPr>
          <p:cNvSpPr>
            <a:spLocks noGrp="1"/>
          </p:cNvSpPr>
          <p:nvPr>
            <p:ph idx="1"/>
          </p:nvPr>
        </p:nvSpPr>
        <p:spPr>
          <a:xfrm>
            <a:off x="609600" y="1500175"/>
            <a:ext cx="10447090" cy="4625989"/>
          </a:xfrm>
        </p:spPr>
        <p:txBody>
          <a:bodyPr>
            <a:normAutofit/>
          </a:bodyPr>
          <a:lstStyle/>
          <a:p>
            <a:r>
              <a:rPr lang="en-CA" sz="3200" dirty="0"/>
              <a:t>Include Indigenous Knowledge</a:t>
            </a:r>
          </a:p>
          <a:p>
            <a:endParaRPr lang="en-CA" sz="3200" dirty="0"/>
          </a:p>
          <a:p>
            <a:r>
              <a:rPr lang="en-CA" sz="3200" dirty="0"/>
              <a:t>Expand science-based input </a:t>
            </a:r>
          </a:p>
          <a:p>
            <a:endParaRPr lang="en-CA" sz="3200" dirty="0"/>
          </a:p>
          <a:p>
            <a:r>
              <a:rPr lang="en-CA" sz="3200" dirty="0"/>
              <a:t>Model projected timber volume impacts</a:t>
            </a:r>
          </a:p>
          <a:p>
            <a:endParaRPr lang="en-CA" sz="3200" dirty="0"/>
          </a:p>
          <a:p>
            <a:r>
              <a:rPr lang="en-CA" sz="3200" dirty="0"/>
              <a:t>Other potential next steps?</a:t>
            </a:r>
          </a:p>
          <a:p>
            <a:endParaRPr lang="en-CA" sz="3200" dirty="0"/>
          </a:p>
        </p:txBody>
      </p:sp>
      <p:sp>
        <p:nvSpPr>
          <p:cNvPr id="3" name="Title 2">
            <a:extLst>
              <a:ext uri="{FF2B5EF4-FFF2-40B4-BE49-F238E27FC236}">
                <a16:creationId xmlns:a16="http://schemas.microsoft.com/office/drawing/2014/main" id="{6E1DAC34-343B-4401-94BF-554ED91F0762}"/>
              </a:ext>
            </a:extLst>
          </p:cNvPr>
          <p:cNvSpPr>
            <a:spLocks noGrp="1"/>
          </p:cNvSpPr>
          <p:nvPr>
            <p:ph type="title"/>
          </p:nvPr>
        </p:nvSpPr>
        <p:spPr/>
        <p:txBody>
          <a:bodyPr/>
          <a:lstStyle/>
          <a:p>
            <a:r>
              <a:rPr lang="en-CA" dirty="0"/>
              <a:t>Next Steps</a:t>
            </a:r>
          </a:p>
        </p:txBody>
      </p:sp>
    </p:spTree>
    <p:extLst>
      <p:ext uri="{BB962C8B-B14F-4D97-AF65-F5344CB8AC3E}">
        <p14:creationId xmlns:p14="http://schemas.microsoft.com/office/powerpoint/2010/main" val="2665803891"/>
      </p:ext>
    </p:extLst>
  </p:cSld>
  <p:clrMapOvr>
    <a:masterClrMapping/>
  </p:clrMapOvr>
</p:sld>
</file>

<file path=ppt/theme/theme1.xml><?xml version="1.0" encoding="utf-8"?>
<a:theme xmlns:a="http://schemas.openxmlformats.org/drawingml/2006/main" name="Blue PCT Template3_AD">
  <a:themeElements>
    <a:clrScheme name="PacificCarbonTrust">
      <a:dk1>
        <a:srgbClr val="006892"/>
      </a:dk1>
      <a:lt1>
        <a:sysClr val="window" lastClr="FFFFFF"/>
      </a:lt1>
      <a:dk2>
        <a:srgbClr val="006892"/>
      </a:dk2>
      <a:lt2>
        <a:srgbClr val="FFFFFF"/>
      </a:lt2>
      <a:accent1>
        <a:srgbClr val="AEE0EE"/>
      </a:accent1>
      <a:accent2>
        <a:srgbClr val="7FBB5A"/>
      </a:accent2>
      <a:accent3>
        <a:srgbClr val="00A4B8"/>
      </a:accent3>
      <a:accent4>
        <a:srgbClr val="65BCEA"/>
      </a:accent4>
      <a:accent5>
        <a:srgbClr val="ABB396"/>
      </a:accent5>
      <a:accent6>
        <a:srgbClr val="006892"/>
      </a:accent6>
      <a:hlink>
        <a:srgbClr val="00A4B8"/>
      </a:hlink>
      <a:folHlink>
        <a:srgbClr val="65BCE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bwMode="auto">
        <a:noFill/>
        <a:ln w="9525">
          <a:noFill/>
          <a:miter lim="800000"/>
          <a:headEnd/>
          <a:tailEnd/>
        </a:ln>
      </a:spPr>
      <a:bodyPr>
        <a:spAutoFit/>
      </a:bodyPr>
      <a:lstStyle>
        <a:defPPr>
          <a:spcBef>
            <a:spcPct val="50000"/>
          </a:spcBef>
          <a:defRPr sz="3200" b="1" dirty="0" smtClean="0">
            <a:solidFill>
              <a:schemeClr val="tx1"/>
            </a:solidFill>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256975931115C42B154129ACF64F69B" ma:contentTypeVersion="10" ma:contentTypeDescription="Create a new document." ma:contentTypeScope="" ma:versionID="a78b3ee47a54b401a98aa00a6cea1d6b">
  <xsd:schema xmlns:xsd="http://www.w3.org/2001/XMLSchema" xmlns:xs="http://www.w3.org/2001/XMLSchema" xmlns:p="http://schemas.microsoft.com/office/2006/metadata/properties" xmlns:ns3="40ccca9c-0b7e-4ba6-a758-0e8a1fa03b03" targetNamespace="http://schemas.microsoft.com/office/2006/metadata/properties" ma:root="true" ma:fieldsID="36b6d299b97a887609001e9a91cd1d7e" ns3:_="">
    <xsd:import namespace="40ccca9c-0b7e-4ba6-a758-0e8a1fa03b03"/>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AutoKeyPoints" minOccurs="0"/>
                <xsd:element ref="ns3:MediaServiceKeyPoints" minOccurs="0"/>
                <xsd:element ref="ns3:MediaServiceOCR" minOccurs="0"/>
                <xsd:element ref="ns3:MediaServiceDateTaken"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ccca9c-0b7e-4ba6-a758-0e8a1fa03b0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D29C2F8F-3E3B-4DC6-BB95-5B7A009A4BC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0ccca9c-0b7e-4ba6-a758-0e8a1fa03b0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0A7F046-5CFA-4FD0-B4AB-B31976BB80F8}">
  <ds:schemaRefs>
    <ds:schemaRef ds:uri="http://schemas.microsoft.com/sharepoint/v3/contenttype/forms"/>
  </ds:schemaRefs>
</ds:datastoreItem>
</file>

<file path=customXml/itemProps3.xml><?xml version="1.0" encoding="utf-8"?>
<ds:datastoreItem xmlns:ds="http://schemas.openxmlformats.org/officeDocument/2006/customXml" ds:itemID="{50BF4539-56AF-4F51-82A0-001D3D39623F}">
  <ds:schemaRefs>
    <ds:schemaRef ds:uri="http://purl.org/dc/elements/1.1/"/>
    <ds:schemaRef ds:uri="http://schemas.microsoft.com/office/2006/metadata/properties"/>
    <ds:schemaRef ds:uri="http://schemas.openxmlformats.org/package/2006/metadata/core-properties"/>
    <ds:schemaRef ds:uri="http://purl.org/dc/terms/"/>
    <ds:schemaRef ds:uri="http://schemas.microsoft.com/office/infopath/2007/PartnerControls"/>
    <ds:schemaRef ds:uri="http://schemas.microsoft.com/office/2006/documentManagement/types"/>
    <ds:schemaRef ds:uri="40ccca9c-0b7e-4ba6-a758-0e8a1fa03b03"/>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90705</TotalTime>
  <Words>1707</Words>
  <Application>Microsoft Office PowerPoint</Application>
  <PresentationFormat>Widescreen</PresentationFormat>
  <Paragraphs>526</Paragraphs>
  <Slides>17</Slides>
  <Notes>14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Calibri</vt:lpstr>
      <vt:lpstr>Wingdings</vt:lpstr>
      <vt:lpstr>Blue PCT Template3_AD</vt:lpstr>
      <vt:lpstr>PowerPoint Presentation</vt:lpstr>
      <vt:lpstr>We are here today to talk about…</vt:lpstr>
      <vt:lpstr>Habitat is foundational to recovering caribou</vt:lpstr>
      <vt:lpstr>Caribou in BC:</vt:lpstr>
      <vt:lpstr>SMC DU9 – population estimates, status and recommended targets</vt:lpstr>
      <vt:lpstr>PowerPoint Presentation</vt:lpstr>
      <vt:lpstr>PowerPoint Presentation</vt:lpstr>
      <vt:lpstr>Habitat Scenarios for Southern Group Herds</vt:lpstr>
      <vt:lpstr>DU9 – Habitat Disturbance and Protection Levels for Prioritized Herds</vt:lpstr>
      <vt:lpstr>Habitat Protection Levels (%) for all DU9 Herds</vt:lpstr>
      <vt:lpstr>Habitat Disturbance – Central Selkirks Cutblocks, Wildfires &amp; Pests</vt:lpstr>
      <vt:lpstr>Habitat Disturbance (%)</vt:lpstr>
      <vt:lpstr>Criteria for Prioritizing Habitat for Additional Protection</vt:lpstr>
      <vt:lpstr>PowerPoint Presentation</vt:lpstr>
      <vt:lpstr>PowerPoint Presentation</vt:lpstr>
      <vt:lpstr>Recommended Management Actions to Recover SG1-3 Herds</vt:lpstr>
      <vt:lpstr>Next Steps</vt:lpstr>
    </vt:vector>
  </TitlesOfParts>
  <Company>Province of British Columbia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Caribou Recovery Program Board</dc:title>
  <dc:creator>Peel, Darcy E FLNR:EX</dc:creator>
  <cp:lastModifiedBy>Zimmerman, Kathi ENV:EX</cp:lastModifiedBy>
  <cp:revision>526</cp:revision>
  <cp:lastPrinted>2020-11-16T17:53:22Z</cp:lastPrinted>
  <dcterms:created xsi:type="dcterms:W3CDTF">2019-05-15T22:01:00Z</dcterms:created>
  <dcterms:modified xsi:type="dcterms:W3CDTF">2021-05-25T19:54:49Z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0x0101006256975931115C42B154129ACF64F69B</vt:lpwstr>
  </property>
</Properties>
</file>